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30"/>
  </p:notesMasterIdLst>
  <p:handoutMasterIdLst>
    <p:handoutMasterId r:id="rId31"/>
  </p:handoutMasterIdLst>
  <p:sldIdLst>
    <p:sldId id="313" r:id="rId2"/>
    <p:sldId id="295" r:id="rId3"/>
    <p:sldId id="303" r:id="rId4"/>
    <p:sldId id="304" r:id="rId5"/>
    <p:sldId id="305" r:id="rId6"/>
    <p:sldId id="308" r:id="rId7"/>
    <p:sldId id="290" r:id="rId8"/>
    <p:sldId id="292" r:id="rId9"/>
    <p:sldId id="294" r:id="rId10"/>
    <p:sldId id="309" r:id="rId11"/>
    <p:sldId id="291" r:id="rId12"/>
    <p:sldId id="296" r:id="rId13"/>
    <p:sldId id="299" r:id="rId14"/>
    <p:sldId id="298" r:id="rId15"/>
    <p:sldId id="300" r:id="rId16"/>
    <p:sldId id="315" r:id="rId17"/>
    <p:sldId id="316" r:id="rId18"/>
    <p:sldId id="317" r:id="rId19"/>
    <p:sldId id="301" r:id="rId20"/>
    <p:sldId id="306" r:id="rId21"/>
    <p:sldId id="307" r:id="rId22"/>
    <p:sldId id="310" r:id="rId23"/>
    <p:sldId id="311" r:id="rId24"/>
    <p:sldId id="312" r:id="rId25"/>
    <p:sldId id="318" r:id="rId26"/>
    <p:sldId id="319" r:id="rId27"/>
    <p:sldId id="314" r:id="rId28"/>
    <p:sldId id="30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292C48"/>
    <a:srgbClr val="2C2D39"/>
    <a:srgbClr val="242630"/>
    <a:srgbClr val="2A1F43"/>
    <a:srgbClr val="0C1B43"/>
    <a:srgbClr val="000000"/>
    <a:srgbClr val="1D2225"/>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0551" autoAdjust="0"/>
  </p:normalViewPr>
  <p:slideViewPr>
    <p:cSldViewPr snapToGrid="0" snapToObjects="1">
      <p:cViewPr varScale="1">
        <p:scale>
          <a:sx n="70" d="100"/>
          <a:sy n="70" d="100"/>
        </p:scale>
        <p:origin x="618" y="6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11/13/2024</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11/13/2024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2</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8</a:t>
            </a:fld>
            <a:endParaRPr lang="en-US" dirty="0"/>
          </a:p>
        </p:txBody>
      </p:sp>
    </p:spTree>
    <p:extLst>
      <p:ext uri="{BB962C8B-B14F-4D97-AF65-F5344CB8AC3E}">
        <p14:creationId xmlns:p14="http://schemas.microsoft.com/office/powerpoint/2010/main" val="182700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12</a:t>
            </a:fld>
            <a:endParaRPr lang="en-US" dirty="0"/>
          </a:p>
        </p:txBody>
      </p:sp>
    </p:spTree>
    <p:extLst>
      <p:ext uri="{BB962C8B-B14F-4D97-AF65-F5344CB8AC3E}">
        <p14:creationId xmlns:p14="http://schemas.microsoft.com/office/powerpoint/2010/main" val="3871818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11/13/2024</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11/13/2024</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11/13/2024</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11/13/2024</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f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f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community.openconversational.ai/" TargetMode="External"/><Relationship Id="rId3" Type="http://schemas.microsoft.com/office/2007/relationships/hdphoto" Target="../media/hdphoto2.wdp"/><Relationship Id="rId7" Type="http://schemas.openxmlformats.org/officeDocument/2006/relationships/hyperlink" Target="https://www.amazon.com/b?node=21576558011"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assistant.google.com/" TargetMode="External"/><Relationship Id="rId5" Type="http://schemas.openxmlformats.org/officeDocument/2006/relationships/hyperlink" Target="https://www.apple.com/siri/" TargetMode="External"/><Relationship Id="rId4" Type="http://schemas.openxmlformats.org/officeDocument/2006/relationships/hyperlink" Target="https://www.microsoft.com/en-us/cortana"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20280F-6D14-6D0A-35B9-BBC89BE2A2F6}"/>
              </a:ext>
            </a:extLst>
          </p:cNvPr>
          <p:cNvPicPr>
            <a:picLocks noChangeAspect="1"/>
          </p:cNvPicPr>
          <p:nvPr/>
        </p:nvPicPr>
        <p:blipFill>
          <a:blip r:embed="rId2">
            <a:alphaModFix amt="14000"/>
          </a:blip>
          <a:stretch>
            <a:fillRect/>
          </a:stretch>
        </p:blipFill>
        <p:spPr>
          <a:xfrm>
            <a:off x="0" y="1673"/>
            <a:ext cx="12192000" cy="6854653"/>
          </a:xfrm>
          <a:prstGeom prst="rect">
            <a:avLst/>
          </a:prstGeom>
          <a:solidFill>
            <a:schemeClr val="tx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pic>
        <p:nvPicPr>
          <p:cNvPr id="6" name="Picture Placeholder 8">
            <a:extLst>
              <a:ext uri="{FF2B5EF4-FFF2-40B4-BE49-F238E27FC236}">
                <a16:creationId xmlns:a16="http://schemas.microsoft.com/office/drawing/2014/main" id="{D9EBC141-7D8C-8F88-9EE2-1E83681AF48C}"/>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9250"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pic>
        <p:nvPicPr>
          <p:cNvPr id="7" name="Picture 6">
            <a:extLst>
              <a:ext uri="{FF2B5EF4-FFF2-40B4-BE49-F238E27FC236}">
                <a16:creationId xmlns:a16="http://schemas.microsoft.com/office/drawing/2014/main" id="{BCC68D46-6C98-CE26-3780-5578807E0A5C}"/>
              </a:ext>
            </a:extLst>
          </p:cNvPr>
          <p:cNvPicPr>
            <a:picLocks noChangeAspect="1"/>
          </p:cNvPicPr>
          <p:nvPr/>
        </p:nvPicPr>
        <p:blipFill>
          <a:blip r:embed="rId2">
            <a:alphaModFix amt="14000"/>
          </a:blip>
          <a:stretch>
            <a:fillRect/>
          </a:stretch>
        </p:blipFill>
        <p:spPr>
          <a:xfrm>
            <a:off x="0" y="1673"/>
            <a:ext cx="12192000" cy="6854653"/>
          </a:xfrm>
          <a:prstGeom prst="rect">
            <a:avLst/>
          </a:prstGeom>
          <a:solidFill>
            <a:schemeClr val="tx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pic>
        <p:nvPicPr>
          <p:cNvPr id="8" name="Picture 7">
            <a:extLst>
              <a:ext uri="{FF2B5EF4-FFF2-40B4-BE49-F238E27FC236}">
                <a16:creationId xmlns:a16="http://schemas.microsoft.com/office/drawing/2014/main" id="{FB107948-522D-2EC3-2D5A-462AFDFA6B05}"/>
              </a:ext>
            </a:extLst>
          </p:cNvPr>
          <p:cNvPicPr>
            <a:picLocks noChangeAspect="1"/>
          </p:cNvPicPr>
          <p:nvPr/>
        </p:nvPicPr>
        <p:blipFill>
          <a:blip r:embed="rId4"/>
          <a:stretch>
            <a:fillRect/>
          </a:stretch>
        </p:blipFill>
        <p:spPr>
          <a:xfrm>
            <a:off x="1804987" y="169313"/>
            <a:ext cx="8582025" cy="2095500"/>
          </a:xfrm>
          <a:prstGeom prst="rect">
            <a:avLst/>
          </a:prstGeom>
        </p:spPr>
      </p:pic>
      <p:sp>
        <p:nvSpPr>
          <p:cNvPr id="9" name="TextBox 8">
            <a:extLst>
              <a:ext uri="{FF2B5EF4-FFF2-40B4-BE49-F238E27FC236}">
                <a16:creationId xmlns:a16="http://schemas.microsoft.com/office/drawing/2014/main" id="{B75EE4A0-9A45-C90A-F6C8-BD1632892245}"/>
              </a:ext>
            </a:extLst>
          </p:cNvPr>
          <p:cNvSpPr txBox="1"/>
          <p:nvPr/>
        </p:nvSpPr>
        <p:spPr>
          <a:xfrm>
            <a:off x="3332935" y="2872826"/>
            <a:ext cx="5516880" cy="553998"/>
          </a:xfrm>
          <a:prstGeom prst="rect">
            <a:avLst/>
          </a:prstGeom>
          <a:noFill/>
        </p:spPr>
        <p:txBody>
          <a:bodyPr wrap="square" rtlCol="0">
            <a:spAutoFit/>
          </a:bodyPr>
          <a:lstStyle/>
          <a:p>
            <a:r>
              <a:rPr lang="en-US" sz="3000" dirty="0">
                <a:solidFill>
                  <a:schemeClr val="accent1">
                    <a:lumMod val="40000"/>
                    <a:lumOff val="60000"/>
                  </a:schemeClr>
                </a:solidFill>
              </a:rPr>
              <a:t>JARVIS – Desktop Assistant </a:t>
            </a:r>
          </a:p>
        </p:txBody>
      </p:sp>
      <p:sp>
        <p:nvSpPr>
          <p:cNvPr id="10" name="TextBox 9">
            <a:extLst>
              <a:ext uri="{FF2B5EF4-FFF2-40B4-BE49-F238E27FC236}">
                <a16:creationId xmlns:a16="http://schemas.microsoft.com/office/drawing/2014/main" id="{E2B64C4D-C172-CBE9-6AB3-7233D0B08B50}"/>
              </a:ext>
            </a:extLst>
          </p:cNvPr>
          <p:cNvSpPr txBox="1"/>
          <p:nvPr/>
        </p:nvSpPr>
        <p:spPr>
          <a:xfrm>
            <a:off x="3870446" y="3685098"/>
            <a:ext cx="4441857" cy="923330"/>
          </a:xfrm>
          <a:prstGeom prst="rect">
            <a:avLst/>
          </a:prstGeom>
          <a:noFill/>
        </p:spPr>
        <p:txBody>
          <a:bodyPr wrap="none" rtlCol="0">
            <a:spAutoFit/>
          </a:bodyPr>
          <a:lstStyle/>
          <a:p>
            <a:pPr algn="ctr"/>
            <a:r>
              <a:rPr lang="en-US" dirty="0">
                <a:solidFill>
                  <a:schemeClr val="accent1">
                    <a:lumMod val="40000"/>
                    <a:lumOff val="60000"/>
                  </a:schemeClr>
                </a:solidFill>
              </a:rPr>
              <a:t>Jarvis is a smart personal assistant </a:t>
            </a:r>
          </a:p>
          <a:p>
            <a:pPr algn="ctr"/>
            <a:r>
              <a:rPr lang="en-US" dirty="0">
                <a:solidFill>
                  <a:schemeClr val="accent1">
                    <a:lumMod val="40000"/>
                    <a:lumOff val="60000"/>
                  </a:schemeClr>
                </a:solidFill>
              </a:rPr>
              <a:t>which does your work on your behalf </a:t>
            </a:r>
          </a:p>
          <a:p>
            <a:pPr algn="ctr"/>
            <a:r>
              <a:rPr lang="en-US" dirty="0">
                <a:solidFill>
                  <a:schemeClr val="accent1">
                    <a:lumMod val="40000"/>
                    <a:lumOff val="60000"/>
                  </a:schemeClr>
                </a:solidFill>
              </a:rPr>
              <a:t>just with your voice command</a:t>
            </a:r>
          </a:p>
        </p:txBody>
      </p:sp>
      <p:sp>
        <p:nvSpPr>
          <p:cNvPr id="11" name="TextBox 10">
            <a:extLst>
              <a:ext uri="{FF2B5EF4-FFF2-40B4-BE49-F238E27FC236}">
                <a16:creationId xmlns:a16="http://schemas.microsoft.com/office/drawing/2014/main" id="{043C1D03-73AF-937E-8FB6-EC63E7375527}"/>
              </a:ext>
            </a:extLst>
          </p:cNvPr>
          <p:cNvSpPr txBox="1"/>
          <p:nvPr/>
        </p:nvSpPr>
        <p:spPr>
          <a:xfrm>
            <a:off x="882142" y="4831080"/>
            <a:ext cx="2587953" cy="1200329"/>
          </a:xfrm>
          <a:prstGeom prst="rect">
            <a:avLst/>
          </a:prstGeom>
          <a:noFill/>
        </p:spPr>
        <p:txBody>
          <a:bodyPr wrap="none" rtlCol="0">
            <a:spAutoFit/>
          </a:bodyPr>
          <a:lstStyle/>
          <a:p>
            <a:r>
              <a:rPr lang="en-US" dirty="0">
                <a:solidFill>
                  <a:schemeClr val="accent1">
                    <a:lumMod val="40000"/>
                    <a:lumOff val="60000"/>
                  </a:schemeClr>
                </a:solidFill>
              </a:rPr>
              <a:t>Guided by :- </a:t>
            </a:r>
          </a:p>
          <a:p>
            <a:endParaRPr lang="en-US" dirty="0">
              <a:solidFill>
                <a:schemeClr val="accent1">
                  <a:lumMod val="40000"/>
                  <a:lumOff val="60000"/>
                </a:schemeClr>
              </a:solidFill>
            </a:endParaRPr>
          </a:p>
          <a:p>
            <a:pPr>
              <a:buFont typeface="Arial" panose="020B0604020202020204" pitchFamily="34" charset="0"/>
              <a:buChar char="•"/>
            </a:pPr>
            <a:r>
              <a:rPr lang="en-US" dirty="0">
                <a:solidFill>
                  <a:schemeClr val="accent1">
                    <a:lumMod val="40000"/>
                    <a:lumOff val="60000"/>
                  </a:schemeClr>
                </a:solidFill>
              </a:rPr>
              <a:t>Prof. Manan Thakkar</a:t>
            </a:r>
          </a:p>
          <a:p>
            <a:endParaRPr lang="en-US" dirty="0">
              <a:solidFill>
                <a:schemeClr val="accent1">
                  <a:lumMod val="40000"/>
                  <a:lumOff val="60000"/>
                </a:schemeClr>
              </a:solidFill>
            </a:endParaRPr>
          </a:p>
        </p:txBody>
      </p:sp>
      <p:sp>
        <p:nvSpPr>
          <p:cNvPr id="12" name="TextBox 11">
            <a:extLst>
              <a:ext uri="{FF2B5EF4-FFF2-40B4-BE49-F238E27FC236}">
                <a16:creationId xmlns:a16="http://schemas.microsoft.com/office/drawing/2014/main" id="{2F31FAFA-0C82-D3A1-12E3-3E851ADAF86B}"/>
              </a:ext>
            </a:extLst>
          </p:cNvPr>
          <p:cNvSpPr txBox="1"/>
          <p:nvPr/>
        </p:nvSpPr>
        <p:spPr>
          <a:xfrm>
            <a:off x="8961120" y="4831080"/>
            <a:ext cx="2088457" cy="1754326"/>
          </a:xfrm>
          <a:prstGeom prst="rect">
            <a:avLst/>
          </a:prstGeom>
          <a:noFill/>
        </p:spPr>
        <p:txBody>
          <a:bodyPr wrap="none" rtlCol="0">
            <a:spAutoFit/>
          </a:bodyPr>
          <a:lstStyle/>
          <a:p>
            <a:r>
              <a:rPr lang="en-US" b="1" dirty="0">
                <a:solidFill>
                  <a:schemeClr val="accent1">
                    <a:lumMod val="40000"/>
                    <a:lumOff val="60000"/>
                  </a:schemeClr>
                </a:solidFill>
              </a:rPr>
              <a:t>Prepared by :- </a:t>
            </a:r>
          </a:p>
          <a:p>
            <a:endParaRPr lang="en-US" dirty="0">
              <a:solidFill>
                <a:schemeClr val="accent1">
                  <a:lumMod val="40000"/>
                  <a:lumOff val="60000"/>
                </a:schemeClr>
              </a:solidFill>
            </a:endParaRPr>
          </a:p>
          <a:p>
            <a:pPr>
              <a:buFont typeface="Arial" panose="020B0604020202020204" pitchFamily="34" charset="0"/>
              <a:buChar char="•"/>
            </a:pPr>
            <a:r>
              <a:rPr lang="en-US" dirty="0">
                <a:solidFill>
                  <a:schemeClr val="accent1">
                    <a:lumMod val="40000"/>
                    <a:lumOff val="60000"/>
                  </a:schemeClr>
                </a:solidFill>
              </a:rPr>
              <a:t>Patel Het  </a:t>
            </a:r>
          </a:p>
          <a:p>
            <a:pPr>
              <a:buFont typeface="Arial" panose="020B0604020202020204" pitchFamily="34" charset="0"/>
              <a:buChar char="•"/>
            </a:pPr>
            <a:r>
              <a:rPr lang="en-US" dirty="0">
                <a:solidFill>
                  <a:schemeClr val="accent1">
                    <a:lumMod val="40000"/>
                    <a:lumOff val="60000"/>
                  </a:schemeClr>
                </a:solidFill>
              </a:rPr>
              <a:t>Patel Karna</a:t>
            </a:r>
          </a:p>
          <a:p>
            <a:pPr>
              <a:buFont typeface="Arial" panose="020B0604020202020204" pitchFamily="34" charset="0"/>
              <a:buChar char="•"/>
            </a:pPr>
            <a:r>
              <a:rPr lang="en-US" dirty="0">
                <a:solidFill>
                  <a:schemeClr val="accent1">
                    <a:lumMod val="40000"/>
                    <a:lumOff val="60000"/>
                  </a:schemeClr>
                </a:solidFill>
              </a:rPr>
              <a:t>Pandya Kandarp</a:t>
            </a:r>
          </a:p>
          <a:p>
            <a:endParaRPr lang="en-US" dirty="0">
              <a:solidFill>
                <a:schemeClr val="accent1">
                  <a:lumMod val="40000"/>
                  <a:lumOff val="60000"/>
                </a:schemeClr>
              </a:solidFill>
            </a:endParaRPr>
          </a:p>
        </p:txBody>
      </p:sp>
    </p:spTree>
    <p:extLst>
      <p:ext uri="{BB962C8B-B14F-4D97-AF65-F5344CB8AC3E}">
        <p14:creationId xmlns:p14="http://schemas.microsoft.com/office/powerpoint/2010/main" val="3166380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02C9BA-78D5-B148-649E-5A4F25A33E2E}"/>
              </a:ext>
            </a:extLst>
          </p:cNvPr>
          <p:cNvSpPr>
            <a:spLocks noGrp="1"/>
          </p:cNvSpPr>
          <p:nvPr>
            <p:ph type="title"/>
          </p:nvPr>
        </p:nvSpPr>
        <p:spPr/>
        <p:txBody>
          <a:bodyPr/>
          <a:lstStyle/>
          <a:p>
            <a:r>
              <a:rPr lang="en-US" b="1" dirty="0">
                <a:effectLst/>
                <a:ea typeface="Calibri" panose="020F0502020204030204" pitchFamily="34" charset="0"/>
              </a:rPr>
              <a:t>Literature Review </a:t>
            </a:r>
            <a:endParaRPr lang="en-US" dirty="0"/>
          </a:p>
        </p:txBody>
      </p:sp>
      <p:graphicFrame>
        <p:nvGraphicFramePr>
          <p:cNvPr id="7" name="Content Placeholder 6">
            <a:extLst>
              <a:ext uri="{FF2B5EF4-FFF2-40B4-BE49-F238E27FC236}">
                <a16:creationId xmlns:a16="http://schemas.microsoft.com/office/drawing/2014/main" id="{1AB9D35E-E069-4E58-3AD4-DD54326F15CE}"/>
              </a:ext>
            </a:extLst>
          </p:cNvPr>
          <p:cNvGraphicFramePr>
            <a:graphicFrameLocks noGrp="1"/>
          </p:cNvGraphicFramePr>
          <p:nvPr>
            <p:ph sz="quarter" idx="10"/>
            <p:extLst>
              <p:ext uri="{D42A27DB-BD31-4B8C-83A1-F6EECF244321}">
                <p14:modId xmlns:p14="http://schemas.microsoft.com/office/powerpoint/2010/main" val="2140529764"/>
              </p:ext>
            </p:extLst>
          </p:nvPr>
        </p:nvGraphicFramePr>
        <p:xfrm>
          <a:off x="830268" y="1550363"/>
          <a:ext cx="10523531" cy="4529718"/>
        </p:xfrm>
        <a:graphic>
          <a:graphicData uri="http://schemas.openxmlformats.org/drawingml/2006/table">
            <a:tbl>
              <a:tblPr firstRow="1" firstCol="1" bandRow="1">
                <a:tableStyleId>{00A15C55-8517-42AA-B614-E9B94910E393}</a:tableStyleId>
              </a:tblPr>
              <a:tblGrid>
                <a:gridCol w="1825686">
                  <a:extLst>
                    <a:ext uri="{9D8B030D-6E8A-4147-A177-3AD203B41FA5}">
                      <a16:colId xmlns:a16="http://schemas.microsoft.com/office/drawing/2014/main" val="793119321"/>
                    </a:ext>
                  </a:extLst>
                </a:gridCol>
                <a:gridCol w="2899999">
                  <a:extLst>
                    <a:ext uri="{9D8B030D-6E8A-4147-A177-3AD203B41FA5}">
                      <a16:colId xmlns:a16="http://schemas.microsoft.com/office/drawing/2014/main" val="3164977234"/>
                    </a:ext>
                  </a:extLst>
                </a:gridCol>
                <a:gridCol w="3051781">
                  <a:extLst>
                    <a:ext uri="{9D8B030D-6E8A-4147-A177-3AD203B41FA5}">
                      <a16:colId xmlns:a16="http://schemas.microsoft.com/office/drawing/2014/main" val="280682285"/>
                    </a:ext>
                  </a:extLst>
                </a:gridCol>
                <a:gridCol w="2746065">
                  <a:extLst>
                    <a:ext uri="{9D8B030D-6E8A-4147-A177-3AD203B41FA5}">
                      <a16:colId xmlns:a16="http://schemas.microsoft.com/office/drawing/2014/main" val="1760523594"/>
                    </a:ext>
                  </a:extLst>
                </a:gridCol>
              </a:tblGrid>
              <a:tr h="339461">
                <a:tc>
                  <a:txBody>
                    <a:bodyPr/>
                    <a:lstStyle/>
                    <a:p>
                      <a:pPr marL="0" marR="0" algn="ctr">
                        <a:lnSpc>
                          <a:spcPct val="107000"/>
                        </a:lnSpc>
                        <a:spcBef>
                          <a:spcPts val="0"/>
                        </a:spcBef>
                        <a:spcAft>
                          <a:spcPts val="0"/>
                        </a:spcAft>
                      </a:pPr>
                      <a:r>
                        <a:rPr lang="en-US" sz="1400" kern="100">
                          <a:effectLst/>
                        </a:rPr>
                        <a:t> </a:t>
                      </a:r>
                      <a:endParaRPr lang="en-US"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ctr">
                        <a:lnSpc>
                          <a:spcPct val="150000"/>
                        </a:lnSpc>
                        <a:spcBef>
                          <a:spcPts val="0"/>
                        </a:spcBef>
                        <a:spcAft>
                          <a:spcPts val="0"/>
                        </a:spcAft>
                      </a:pPr>
                      <a:r>
                        <a:rPr lang="en-US" sz="1500" kern="100" dirty="0">
                          <a:effectLst/>
                        </a:rPr>
                        <a:t>Features</a:t>
                      </a:r>
                      <a:endParaRPr lang="en-US" sz="15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ctr">
                        <a:lnSpc>
                          <a:spcPct val="150000"/>
                        </a:lnSpc>
                        <a:spcBef>
                          <a:spcPts val="0"/>
                        </a:spcBef>
                        <a:spcAft>
                          <a:spcPts val="0"/>
                        </a:spcAft>
                      </a:pPr>
                      <a:r>
                        <a:rPr lang="en-US" sz="1500" kern="100" dirty="0">
                          <a:effectLst/>
                        </a:rPr>
                        <a:t>Functionalities</a:t>
                      </a:r>
                      <a:endParaRPr lang="en-US" sz="15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gn="ctr">
                        <a:lnSpc>
                          <a:spcPct val="150000"/>
                        </a:lnSpc>
                        <a:spcBef>
                          <a:spcPts val="0"/>
                        </a:spcBef>
                        <a:spcAft>
                          <a:spcPts val="0"/>
                        </a:spcAft>
                      </a:pPr>
                      <a:r>
                        <a:rPr lang="en-US" sz="1500" kern="100" dirty="0">
                          <a:effectLst/>
                        </a:rPr>
                        <a:t>Modules</a:t>
                      </a:r>
                      <a:endParaRPr lang="en-US" sz="15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745546708"/>
                  </a:ext>
                </a:extLst>
              </a:tr>
              <a:tr h="1395606">
                <a:tc>
                  <a:txBody>
                    <a:bodyPr/>
                    <a:lstStyle/>
                    <a:p>
                      <a:pPr marL="0" marR="0" algn="ctr">
                        <a:lnSpc>
                          <a:spcPct val="150000"/>
                        </a:lnSpc>
                        <a:spcBef>
                          <a:spcPts val="0"/>
                        </a:spcBef>
                        <a:spcAft>
                          <a:spcPts val="0"/>
                        </a:spcAft>
                      </a:pPr>
                      <a:r>
                        <a:rPr lang="en-US" sz="1500" kern="100" dirty="0">
                          <a:effectLst/>
                        </a:rPr>
                        <a:t>OpenAI's GPT-3</a:t>
                      </a:r>
                      <a:endParaRPr lang="en-US" sz="15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nSpc>
                          <a:spcPct val="150000"/>
                        </a:lnSpc>
                        <a:spcBef>
                          <a:spcPts val="0"/>
                        </a:spcBef>
                        <a:spcAft>
                          <a:spcPts val="0"/>
                        </a:spcAft>
                      </a:pPr>
                      <a:r>
                        <a:rPr lang="en-US" sz="1200" kern="100" dirty="0">
                          <a:effectLst/>
                        </a:rPr>
                        <a:t>Natural Language Understanding and Generation.</a:t>
                      </a:r>
                    </a:p>
                    <a:p>
                      <a:pPr marL="0" marR="0">
                        <a:lnSpc>
                          <a:spcPct val="150000"/>
                        </a:lnSpc>
                        <a:spcBef>
                          <a:spcPts val="0"/>
                        </a:spcBef>
                        <a:spcAft>
                          <a:spcPts val="0"/>
                        </a:spcAft>
                      </a:pPr>
                      <a:r>
                        <a:rPr lang="en-US" sz="1200" kern="100" dirty="0">
                          <a:effectLst/>
                        </a:rPr>
                        <a:t>Task Adaptability.</a:t>
                      </a:r>
                    </a:p>
                    <a:p>
                      <a:pPr marL="0" marR="0">
                        <a:lnSpc>
                          <a:spcPct val="150000"/>
                        </a:lnSpc>
                        <a:spcBef>
                          <a:spcPts val="0"/>
                        </a:spcBef>
                        <a:spcAft>
                          <a:spcPts val="0"/>
                        </a:spcAft>
                      </a:pPr>
                      <a:r>
                        <a:rPr lang="en-US" sz="1200" kern="100" dirty="0">
                          <a:effectLst/>
                        </a:rPr>
                        <a:t>Scalability.</a:t>
                      </a:r>
                      <a:endParaRPr lang="en-US" sz="12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nSpc>
                          <a:spcPct val="150000"/>
                        </a:lnSpc>
                        <a:spcBef>
                          <a:spcPts val="0"/>
                        </a:spcBef>
                        <a:spcAft>
                          <a:spcPts val="0"/>
                        </a:spcAft>
                      </a:pPr>
                      <a:r>
                        <a:rPr lang="en-US" sz="1200" kern="100" dirty="0">
                          <a:effectLst/>
                        </a:rPr>
                        <a:t>Writing</a:t>
                      </a:r>
                    </a:p>
                    <a:p>
                      <a:pPr marL="0" marR="0">
                        <a:lnSpc>
                          <a:spcPct val="150000"/>
                        </a:lnSpc>
                        <a:spcBef>
                          <a:spcPts val="0"/>
                        </a:spcBef>
                        <a:spcAft>
                          <a:spcPts val="0"/>
                        </a:spcAft>
                      </a:pPr>
                      <a:r>
                        <a:rPr lang="en-US" sz="1200" kern="100" dirty="0">
                          <a:effectLst/>
                        </a:rPr>
                        <a:t>Translating</a:t>
                      </a:r>
                    </a:p>
                    <a:p>
                      <a:pPr marL="0" marR="0">
                        <a:lnSpc>
                          <a:spcPct val="150000"/>
                        </a:lnSpc>
                        <a:spcBef>
                          <a:spcPts val="0"/>
                        </a:spcBef>
                        <a:spcAft>
                          <a:spcPts val="0"/>
                        </a:spcAft>
                      </a:pPr>
                      <a:r>
                        <a:rPr lang="en-US" sz="1200" kern="100" dirty="0">
                          <a:effectLst/>
                        </a:rPr>
                        <a:t>Answering Questions</a:t>
                      </a:r>
                    </a:p>
                    <a:p>
                      <a:pPr marL="0" marR="0">
                        <a:lnSpc>
                          <a:spcPct val="150000"/>
                        </a:lnSpc>
                        <a:spcBef>
                          <a:spcPts val="0"/>
                        </a:spcBef>
                        <a:spcAft>
                          <a:spcPts val="0"/>
                        </a:spcAft>
                      </a:pPr>
                      <a:r>
                        <a:rPr lang="en-US" sz="1200" kern="100" dirty="0">
                          <a:effectLst/>
                        </a:rPr>
                        <a:t>Summarizing</a:t>
                      </a:r>
                    </a:p>
                    <a:p>
                      <a:pPr marL="0" marR="0">
                        <a:lnSpc>
                          <a:spcPct val="150000"/>
                        </a:lnSpc>
                        <a:spcBef>
                          <a:spcPts val="0"/>
                        </a:spcBef>
                        <a:spcAft>
                          <a:spcPts val="0"/>
                        </a:spcAft>
                      </a:pPr>
                      <a:r>
                        <a:rPr lang="en-US" sz="1200" kern="100" dirty="0">
                          <a:effectLst/>
                        </a:rPr>
                        <a:t>Learning New Things</a:t>
                      </a:r>
                      <a:endParaRPr lang="en-US" sz="12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nSpc>
                          <a:spcPct val="150000"/>
                        </a:lnSpc>
                        <a:spcBef>
                          <a:spcPts val="0"/>
                        </a:spcBef>
                        <a:spcAft>
                          <a:spcPts val="0"/>
                        </a:spcAft>
                      </a:pPr>
                      <a:r>
                        <a:rPr lang="en-US" sz="1200" kern="100" dirty="0">
                          <a:effectLst/>
                        </a:rPr>
                        <a:t>Transformer Architecture</a:t>
                      </a:r>
                    </a:p>
                    <a:p>
                      <a:pPr marL="0" marR="0">
                        <a:lnSpc>
                          <a:spcPct val="150000"/>
                        </a:lnSpc>
                        <a:spcBef>
                          <a:spcPts val="0"/>
                        </a:spcBef>
                        <a:spcAft>
                          <a:spcPts val="0"/>
                        </a:spcAft>
                      </a:pPr>
                      <a:r>
                        <a:rPr lang="en-US" sz="1200" kern="100" dirty="0">
                          <a:effectLst/>
                        </a:rPr>
                        <a:t>Self-Attention</a:t>
                      </a:r>
                    </a:p>
                    <a:p>
                      <a:pPr marL="0" marR="0">
                        <a:lnSpc>
                          <a:spcPct val="150000"/>
                        </a:lnSpc>
                        <a:spcBef>
                          <a:spcPts val="0"/>
                        </a:spcBef>
                        <a:spcAft>
                          <a:spcPts val="0"/>
                        </a:spcAft>
                      </a:pPr>
                      <a:r>
                        <a:rPr lang="en-US" sz="1200" kern="100" dirty="0">
                          <a:effectLst/>
                        </a:rPr>
                        <a:t>Positional Encoding</a:t>
                      </a:r>
                      <a:endParaRPr lang="en-US" sz="12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608700908"/>
                  </a:ext>
                </a:extLst>
              </a:tr>
              <a:tr h="1395606">
                <a:tc>
                  <a:txBody>
                    <a:bodyPr/>
                    <a:lstStyle/>
                    <a:p>
                      <a:pPr marL="0" marR="0" algn="ctr">
                        <a:lnSpc>
                          <a:spcPct val="150000"/>
                        </a:lnSpc>
                        <a:spcBef>
                          <a:spcPts val="0"/>
                        </a:spcBef>
                        <a:spcAft>
                          <a:spcPts val="0"/>
                        </a:spcAft>
                      </a:pPr>
                      <a:r>
                        <a:rPr lang="en-US" sz="1500" kern="100" dirty="0">
                          <a:effectLst/>
                        </a:rPr>
                        <a:t>Google Assistant</a:t>
                      </a:r>
                      <a:endParaRPr lang="en-US" sz="15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nSpc>
                          <a:spcPct val="150000"/>
                        </a:lnSpc>
                        <a:spcBef>
                          <a:spcPts val="0"/>
                        </a:spcBef>
                        <a:spcAft>
                          <a:spcPts val="0"/>
                        </a:spcAft>
                      </a:pPr>
                      <a:r>
                        <a:rPr lang="en-US" sz="1200" kern="100" dirty="0">
                          <a:effectLst/>
                        </a:rPr>
                        <a:t>Information and Search.</a:t>
                      </a:r>
                    </a:p>
                    <a:p>
                      <a:pPr marL="0" marR="0">
                        <a:lnSpc>
                          <a:spcPct val="150000"/>
                        </a:lnSpc>
                        <a:spcBef>
                          <a:spcPts val="0"/>
                        </a:spcBef>
                        <a:spcAft>
                          <a:spcPts val="0"/>
                        </a:spcAft>
                      </a:pPr>
                      <a:r>
                        <a:rPr lang="en-US" sz="1200" kern="100" dirty="0">
                          <a:effectLst/>
                        </a:rPr>
                        <a:t>Communication.</a:t>
                      </a:r>
                    </a:p>
                    <a:p>
                      <a:pPr marL="0" marR="0">
                        <a:lnSpc>
                          <a:spcPct val="150000"/>
                        </a:lnSpc>
                        <a:spcBef>
                          <a:spcPts val="0"/>
                        </a:spcBef>
                        <a:spcAft>
                          <a:spcPts val="0"/>
                        </a:spcAft>
                      </a:pPr>
                      <a:r>
                        <a:rPr lang="en-US" sz="1200" kern="100" dirty="0">
                          <a:effectLst/>
                        </a:rPr>
                        <a:t>Entertainment.</a:t>
                      </a:r>
                    </a:p>
                    <a:p>
                      <a:pPr marL="0" marR="0">
                        <a:lnSpc>
                          <a:spcPct val="150000"/>
                        </a:lnSpc>
                        <a:spcBef>
                          <a:spcPts val="0"/>
                        </a:spcBef>
                        <a:spcAft>
                          <a:spcPts val="0"/>
                        </a:spcAft>
                      </a:pPr>
                      <a:r>
                        <a:rPr lang="en-US" sz="1200" kern="100" dirty="0">
                          <a:effectLst/>
                        </a:rPr>
                        <a:t>Home Automation.</a:t>
                      </a:r>
                      <a:endParaRPr lang="en-US" sz="12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nSpc>
                          <a:spcPct val="150000"/>
                        </a:lnSpc>
                        <a:spcBef>
                          <a:spcPts val="0"/>
                        </a:spcBef>
                        <a:spcAft>
                          <a:spcPts val="0"/>
                        </a:spcAft>
                      </a:pPr>
                      <a:r>
                        <a:rPr lang="en-US" sz="1200" kern="100" dirty="0">
                          <a:effectLst/>
                        </a:rPr>
                        <a:t>Information and Search</a:t>
                      </a:r>
                    </a:p>
                    <a:p>
                      <a:pPr marL="0" marR="0">
                        <a:lnSpc>
                          <a:spcPct val="150000"/>
                        </a:lnSpc>
                        <a:spcBef>
                          <a:spcPts val="0"/>
                        </a:spcBef>
                        <a:spcAft>
                          <a:spcPts val="0"/>
                        </a:spcAft>
                      </a:pPr>
                      <a:r>
                        <a:rPr lang="en-US" sz="1200" kern="100" dirty="0">
                          <a:effectLst/>
                        </a:rPr>
                        <a:t>Communication.</a:t>
                      </a:r>
                    </a:p>
                    <a:p>
                      <a:pPr marL="0" marR="0">
                        <a:lnSpc>
                          <a:spcPct val="150000"/>
                        </a:lnSpc>
                        <a:spcBef>
                          <a:spcPts val="0"/>
                        </a:spcBef>
                        <a:spcAft>
                          <a:spcPts val="0"/>
                        </a:spcAft>
                      </a:pPr>
                      <a:r>
                        <a:rPr lang="en-US" sz="1200" kern="100" dirty="0">
                          <a:effectLst/>
                        </a:rPr>
                        <a:t>Entertainment.</a:t>
                      </a:r>
                    </a:p>
                    <a:p>
                      <a:pPr marL="0" marR="0">
                        <a:lnSpc>
                          <a:spcPct val="150000"/>
                        </a:lnSpc>
                        <a:spcBef>
                          <a:spcPts val="0"/>
                        </a:spcBef>
                        <a:spcAft>
                          <a:spcPts val="0"/>
                        </a:spcAft>
                      </a:pPr>
                      <a:r>
                        <a:rPr lang="en-US" sz="1200" kern="100" dirty="0">
                          <a:effectLst/>
                        </a:rPr>
                        <a:t>Home Automation.</a:t>
                      </a:r>
                      <a:endParaRPr lang="en-US" sz="12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nSpc>
                          <a:spcPct val="150000"/>
                        </a:lnSpc>
                        <a:spcBef>
                          <a:spcPts val="0"/>
                        </a:spcBef>
                        <a:spcAft>
                          <a:spcPts val="0"/>
                        </a:spcAft>
                      </a:pPr>
                      <a:r>
                        <a:rPr lang="en-US" sz="1200" kern="100" dirty="0">
                          <a:effectLst/>
                        </a:rPr>
                        <a:t>Input Processor</a:t>
                      </a:r>
                    </a:p>
                    <a:p>
                      <a:pPr marL="0" marR="0">
                        <a:lnSpc>
                          <a:spcPct val="150000"/>
                        </a:lnSpc>
                        <a:spcBef>
                          <a:spcPts val="0"/>
                        </a:spcBef>
                        <a:spcAft>
                          <a:spcPts val="0"/>
                        </a:spcAft>
                      </a:pPr>
                      <a:r>
                        <a:rPr lang="en-US" sz="1200" kern="100" dirty="0">
                          <a:effectLst/>
                        </a:rPr>
                        <a:t>Understanding Machine</a:t>
                      </a:r>
                    </a:p>
                    <a:p>
                      <a:pPr marL="0" marR="0">
                        <a:lnSpc>
                          <a:spcPct val="150000"/>
                        </a:lnSpc>
                        <a:spcBef>
                          <a:spcPts val="0"/>
                        </a:spcBef>
                        <a:spcAft>
                          <a:spcPts val="0"/>
                        </a:spcAft>
                      </a:pPr>
                      <a:r>
                        <a:rPr lang="en-US" sz="1200" kern="100" dirty="0">
                          <a:effectLst/>
                        </a:rPr>
                        <a:t>Task Execution</a:t>
                      </a:r>
                    </a:p>
                    <a:p>
                      <a:pPr marL="0" marR="0">
                        <a:lnSpc>
                          <a:spcPct val="150000"/>
                        </a:lnSpc>
                        <a:spcBef>
                          <a:spcPts val="0"/>
                        </a:spcBef>
                        <a:spcAft>
                          <a:spcPts val="0"/>
                        </a:spcAft>
                      </a:pPr>
                      <a:r>
                        <a:rPr lang="en-US" sz="1200" kern="100" dirty="0">
                          <a:effectLst/>
                        </a:rPr>
                        <a:t>Response Generator</a:t>
                      </a:r>
                      <a:endParaRPr lang="en-US" sz="12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694169121"/>
                  </a:ext>
                </a:extLst>
              </a:tr>
              <a:tr h="1395606">
                <a:tc>
                  <a:txBody>
                    <a:bodyPr/>
                    <a:lstStyle/>
                    <a:p>
                      <a:pPr marL="0" marR="0" algn="ctr">
                        <a:lnSpc>
                          <a:spcPct val="150000"/>
                        </a:lnSpc>
                        <a:spcBef>
                          <a:spcPts val="0"/>
                        </a:spcBef>
                        <a:spcAft>
                          <a:spcPts val="0"/>
                        </a:spcAft>
                      </a:pPr>
                      <a:r>
                        <a:rPr lang="en-US" sz="1500" kern="100" dirty="0">
                          <a:effectLst/>
                        </a:rPr>
                        <a:t>Amazon Alexa</a:t>
                      </a:r>
                      <a:endParaRPr lang="en-US" sz="15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nSpc>
                          <a:spcPct val="150000"/>
                        </a:lnSpc>
                        <a:spcBef>
                          <a:spcPts val="0"/>
                        </a:spcBef>
                        <a:spcAft>
                          <a:spcPts val="0"/>
                        </a:spcAft>
                      </a:pPr>
                      <a:r>
                        <a:rPr lang="en-US" sz="1200" kern="100" dirty="0">
                          <a:effectLst/>
                        </a:rPr>
                        <a:t>Information and Search.</a:t>
                      </a:r>
                    </a:p>
                    <a:p>
                      <a:pPr marL="0" marR="0">
                        <a:lnSpc>
                          <a:spcPct val="150000"/>
                        </a:lnSpc>
                        <a:spcBef>
                          <a:spcPts val="0"/>
                        </a:spcBef>
                        <a:spcAft>
                          <a:spcPts val="0"/>
                        </a:spcAft>
                      </a:pPr>
                      <a:r>
                        <a:rPr lang="en-US" sz="1200" kern="100" dirty="0">
                          <a:effectLst/>
                        </a:rPr>
                        <a:t>Communication.</a:t>
                      </a:r>
                    </a:p>
                    <a:p>
                      <a:pPr marL="0" marR="0">
                        <a:lnSpc>
                          <a:spcPct val="150000"/>
                        </a:lnSpc>
                        <a:spcBef>
                          <a:spcPts val="0"/>
                        </a:spcBef>
                        <a:spcAft>
                          <a:spcPts val="0"/>
                        </a:spcAft>
                      </a:pPr>
                      <a:r>
                        <a:rPr lang="en-US" sz="1200" kern="100" dirty="0">
                          <a:effectLst/>
                        </a:rPr>
                        <a:t>Entertainment.</a:t>
                      </a:r>
                    </a:p>
                    <a:p>
                      <a:pPr marL="0" marR="0">
                        <a:lnSpc>
                          <a:spcPct val="150000"/>
                        </a:lnSpc>
                        <a:spcBef>
                          <a:spcPts val="0"/>
                        </a:spcBef>
                        <a:spcAft>
                          <a:spcPts val="0"/>
                        </a:spcAft>
                      </a:pPr>
                      <a:r>
                        <a:rPr lang="en-US" sz="1200" kern="100" dirty="0">
                          <a:effectLst/>
                        </a:rPr>
                        <a:t>Home Automation.</a:t>
                      </a:r>
                      <a:endParaRPr lang="en-US" sz="12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nSpc>
                          <a:spcPct val="150000"/>
                        </a:lnSpc>
                        <a:spcBef>
                          <a:spcPts val="0"/>
                        </a:spcBef>
                        <a:spcAft>
                          <a:spcPts val="0"/>
                        </a:spcAft>
                      </a:pPr>
                      <a:r>
                        <a:rPr lang="en-US" sz="1200" kern="100" dirty="0">
                          <a:effectLst/>
                        </a:rPr>
                        <a:t>Information and Search.</a:t>
                      </a:r>
                    </a:p>
                    <a:p>
                      <a:pPr marL="0" marR="0">
                        <a:lnSpc>
                          <a:spcPct val="150000"/>
                        </a:lnSpc>
                        <a:spcBef>
                          <a:spcPts val="0"/>
                        </a:spcBef>
                        <a:spcAft>
                          <a:spcPts val="0"/>
                        </a:spcAft>
                      </a:pPr>
                      <a:r>
                        <a:rPr lang="en-US" sz="1200" kern="100" dirty="0">
                          <a:effectLst/>
                        </a:rPr>
                        <a:t>Communication.</a:t>
                      </a:r>
                    </a:p>
                    <a:p>
                      <a:pPr marL="0" marR="0">
                        <a:lnSpc>
                          <a:spcPct val="150000"/>
                        </a:lnSpc>
                        <a:spcBef>
                          <a:spcPts val="0"/>
                        </a:spcBef>
                        <a:spcAft>
                          <a:spcPts val="0"/>
                        </a:spcAft>
                      </a:pPr>
                      <a:r>
                        <a:rPr lang="en-US" sz="1200" kern="100" dirty="0">
                          <a:effectLst/>
                        </a:rPr>
                        <a:t>Entertainment.</a:t>
                      </a:r>
                    </a:p>
                    <a:p>
                      <a:pPr marL="0" marR="0">
                        <a:lnSpc>
                          <a:spcPct val="150000"/>
                        </a:lnSpc>
                        <a:spcBef>
                          <a:spcPts val="0"/>
                        </a:spcBef>
                        <a:spcAft>
                          <a:spcPts val="0"/>
                        </a:spcAft>
                      </a:pPr>
                      <a:r>
                        <a:rPr lang="en-US" sz="1200" kern="100" dirty="0">
                          <a:effectLst/>
                        </a:rPr>
                        <a:t>Home Automation.</a:t>
                      </a:r>
                      <a:endParaRPr lang="en-US" sz="12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marL="0" marR="0">
                        <a:lnSpc>
                          <a:spcPct val="150000"/>
                        </a:lnSpc>
                        <a:spcBef>
                          <a:spcPts val="0"/>
                        </a:spcBef>
                        <a:spcAft>
                          <a:spcPts val="0"/>
                        </a:spcAft>
                      </a:pPr>
                      <a:r>
                        <a:rPr lang="en-US" sz="1200" kern="100" dirty="0">
                          <a:effectLst/>
                        </a:rPr>
                        <a:t>Input Processor</a:t>
                      </a:r>
                    </a:p>
                    <a:p>
                      <a:pPr marL="0" marR="0">
                        <a:lnSpc>
                          <a:spcPct val="150000"/>
                        </a:lnSpc>
                        <a:spcBef>
                          <a:spcPts val="0"/>
                        </a:spcBef>
                        <a:spcAft>
                          <a:spcPts val="0"/>
                        </a:spcAft>
                      </a:pPr>
                      <a:r>
                        <a:rPr lang="en-US" sz="1200" kern="100" dirty="0">
                          <a:effectLst/>
                        </a:rPr>
                        <a:t>Understanding Machine</a:t>
                      </a:r>
                    </a:p>
                    <a:p>
                      <a:pPr marL="0" marR="0">
                        <a:lnSpc>
                          <a:spcPct val="150000"/>
                        </a:lnSpc>
                        <a:spcBef>
                          <a:spcPts val="0"/>
                        </a:spcBef>
                        <a:spcAft>
                          <a:spcPts val="0"/>
                        </a:spcAft>
                      </a:pPr>
                      <a:r>
                        <a:rPr lang="en-US" sz="1200" kern="100" dirty="0">
                          <a:effectLst/>
                        </a:rPr>
                        <a:t>Task Execution</a:t>
                      </a:r>
                    </a:p>
                    <a:p>
                      <a:pPr marL="0" marR="0">
                        <a:lnSpc>
                          <a:spcPct val="150000"/>
                        </a:lnSpc>
                        <a:spcBef>
                          <a:spcPts val="0"/>
                        </a:spcBef>
                        <a:spcAft>
                          <a:spcPts val="0"/>
                        </a:spcAft>
                      </a:pPr>
                      <a:r>
                        <a:rPr lang="en-US" sz="1200" kern="100" dirty="0">
                          <a:effectLst/>
                        </a:rPr>
                        <a:t>Response Generator</a:t>
                      </a:r>
                      <a:endParaRPr lang="en-US" sz="12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491307773"/>
                  </a:ext>
                </a:extLst>
              </a:tr>
            </a:tbl>
          </a:graphicData>
        </a:graphic>
      </p:graphicFrame>
    </p:spTree>
    <p:extLst>
      <p:ext uri="{BB962C8B-B14F-4D97-AF65-F5344CB8AC3E}">
        <p14:creationId xmlns:p14="http://schemas.microsoft.com/office/powerpoint/2010/main" val="233175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627AE97-340B-E245-B9C6-A4E8743E1340}"/>
              </a:ext>
            </a:extLst>
          </p:cNvPr>
          <p:cNvSpPr>
            <a:spLocks noGrp="1"/>
          </p:cNvSpPr>
          <p:nvPr>
            <p:ph type="title"/>
          </p:nvPr>
        </p:nvSpPr>
        <p:spPr>
          <a:xfrm>
            <a:off x="830269" y="168721"/>
            <a:ext cx="10523531" cy="583800"/>
          </a:xfrm>
        </p:spPr>
        <p:txBody>
          <a:bodyPr/>
          <a:lstStyle/>
          <a:p>
            <a:r>
              <a:rPr lang="en-US" dirty="0"/>
              <a:t>Technology Stack</a:t>
            </a:r>
            <a:endParaRPr lang="en-US" altLang="ja-JP" dirty="0"/>
          </a:p>
        </p:txBody>
      </p:sp>
      <p:sp>
        <p:nvSpPr>
          <p:cNvPr id="6" name="Rectangle 3">
            <a:extLst>
              <a:ext uri="{FF2B5EF4-FFF2-40B4-BE49-F238E27FC236}">
                <a16:creationId xmlns:a16="http://schemas.microsoft.com/office/drawing/2014/main" id="{DD390D6D-1F85-0859-69D1-75843D9BDFAE}"/>
              </a:ext>
            </a:extLst>
          </p:cNvPr>
          <p:cNvSpPr>
            <a:spLocks noGrp="1" noChangeArrowheads="1"/>
          </p:cNvSpPr>
          <p:nvPr>
            <p:ph sz="quarter" idx="10"/>
          </p:nvPr>
        </p:nvSpPr>
        <p:spPr bwMode="auto">
          <a:xfrm>
            <a:off x="2385060" y="1598924"/>
            <a:ext cx="496062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buClrTx/>
            </a:pPr>
            <a:r>
              <a:rPr kumimoji="0" lang="en-US" altLang="en-US" sz="1800" b="1" i="0" u="none" strike="noStrike" cap="none" normalizeH="0" baseline="0" dirty="0">
                <a:ln>
                  <a:noFill/>
                </a:ln>
                <a:solidFill>
                  <a:schemeClr val="accent5"/>
                </a:solidFill>
                <a:effectLst/>
                <a:latin typeface="Meiryo UI (Body)"/>
              </a:rPr>
              <a:t>Programming Language:</a:t>
            </a:r>
            <a:r>
              <a:rPr kumimoji="0" lang="en-US" altLang="en-US" sz="1800" b="0" i="0" u="none" strike="noStrike" cap="none" normalizeH="0" baseline="0" dirty="0">
                <a:ln>
                  <a:noFill/>
                </a:ln>
                <a:solidFill>
                  <a:schemeClr val="accent5"/>
                </a:solidFill>
                <a:effectLst/>
                <a:latin typeface="Meiryo UI (Body)"/>
              </a:rPr>
              <a:t> Python</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solidFill>
                <a:schemeClr val="accent5"/>
              </a:solidFill>
              <a:latin typeface="Meiryo UI (Body)"/>
            </a:endParaRPr>
          </a:p>
          <a:p>
            <a:pPr eaLnBrk="0" fontAlgn="base" hangingPunct="0">
              <a:lnSpc>
                <a:spcPct val="100000"/>
              </a:lnSpc>
              <a:spcBef>
                <a:spcPct val="0"/>
              </a:spcBef>
              <a:spcAft>
                <a:spcPct val="0"/>
              </a:spcAft>
              <a:buClrTx/>
            </a:pPr>
            <a:r>
              <a:rPr kumimoji="0" lang="en-US" altLang="en-US" sz="1800" b="1" i="0" u="none" strike="noStrike" cap="none" normalizeH="0" baseline="0" dirty="0">
                <a:ln>
                  <a:noFill/>
                </a:ln>
                <a:solidFill>
                  <a:schemeClr val="accent5"/>
                </a:solidFill>
                <a:effectLst/>
                <a:latin typeface="Meiryo UI (Body)"/>
              </a:rPr>
              <a:t>Libraries: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accent5"/>
              </a:solidFill>
              <a:effectLst/>
              <a:latin typeface="Meiryo UI (Body)"/>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accent5"/>
                </a:solidFill>
                <a:effectLst/>
                <a:latin typeface="Meiryo UI (Body)"/>
              </a:rPr>
              <a:t>Speech Recognition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accent5"/>
                </a:solidFill>
                <a:effectLst/>
                <a:latin typeface="Meiryo UI (Body)"/>
              </a:rPr>
              <a:t>PyAudio </a:t>
            </a:r>
            <a:endParaRPr lang="en-US" altLang="en-US" sz="1800" dirty="0">
              <a:solidFill>
                <a:schemeClr val="accent5"/>
              </a:solidFill>
              <a:latin typeface="Meiryo UI (Body)"/>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accent5"/>
                </a:solidFill>
                <a:effectLst/>
                <a:latin typeface="Meiryo UI (Body)"/>
              </a:rPr>
              <a:t>Pyttsx3</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accent5"/>
                </a:solidFill>
                <a:effectLst/>
                <a:latin typeface="Meiryo UI (Body)"/>
              </a:rPr>
              <a:t>Beautiful Soup</a:t>
            </a:r>
            <a:endParaRPr lang="en-US" altLang="en-US" sz="1800" dirty="0">
              <a:solidFill>
                <a:schemeClr val="accent5"/>
              </a:solidFill>
              <a:latin typeface="Meiryo UI (Body)"/>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accent5"/>
                </a:solidFill>
                <a:effectLst/>
                <a:latin typeface="Meiryo UI (Body)"/>
              </a:rPr>
              <a:t>Requests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accent5"/>
              </a:solidFill>
              <a:effectLst/>
              <a:latin typeface="Meiryo UI (Body)"/>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accent5"/>
              </a:solidFill>
              <a:effectLst/>
              <a:latin typeface="Meiryo U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accent5"/>
              </a:solidFill>
              <a:effectLst/>
              <a:latin typeface="Meiryo UI (Body)"/>
            </a:endParaRPr>
          </a:p>
        </p:txBody>
      </p:sp>
      <p:pic>
        <p:nvPicPr>
          <p:cNvPr id="3" name="Picture 2">
            <a:extLst>
              <a:ext uri="{FF2B5EF4-FFF2-40B4-BE49-F238E27FC236}">
                <a16:creationId xmlns:a16="http://schemas.microsoft.com/office/drawing/2014/main" id="{2F526AAB-0E18-01F8-A451-4277211F0483}"/>
              </a:ext>
            </a:extLst>
          </p:cNvPr>
          <p:cNvPicPr>
            <a:picLocks noChangeAspect="1"/>
          </p:cNvPicPr>
          <p:nvPr/>
        </p:nvPicPr>
        <p:blipFill>
          <a:blip r:embed="rId2">
            <a:duotone>
              <a:prstClr val="black"/>
              <a:srgbClr val="D9C3A5">
                <a:tint val="50000"/>
                <a:satMod val="180000"/>
              </a:srgbClr>
            </a:duotone>
          </a:blip>
          <a:stretch>
            <a:fillRect/>
          </a:stretch>
        </p:blipFill>
        <p:spPr>
          <a:xfrm>
            <a:off x="5638800" y="3488879"/>
            <a:ext cx="6400800" cy="3200400"/>
          </a:xfrm>
          <a:prstGeom prst="rect">
            <a:avLst/>
          </a:prstGeom>
        </p:spPr>
      </p:pic>
    </p:spTree>
    <p:extLst>
      <p:ext uri="{BB962C8B-B14F-4D97-AF65-F5344CB8AC3E}">
        <p14:creationId xmlns:p14="http://schemas.microsoft.com/office/powerpoint/2010/main" val="2076961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dirty="0"/>
              <a:t>How JARVIS Works</a:t>
            </a:r>
          </a:p>
        </p:txBody>
      </p:sp>
      <p:sp>
        <p:nvSpPr>
          <p:cNvPr id="5" name="Content Placeholder 4">
            <a:extLst>
              <a:ext uri="{FF2B5EF4-FFF2-40B4-BE49-F238E27FC236}">
                <a16:creationId xmlns:a16="http://schemas.microsoft.com/office/drawing/2014/main" id="{ED45965D-B6D0-0950-3981-4F2D82C575E8}"/>
              </a:ext>
            </a:extLst>
          </p:cNvPr>
          <p:cNvSpPr>
            <a:spLocks noGrp="1"/>
          </p:cNvSpPr>
          <p:nvPr>
            <p:ph sz="quarter" idx="10"/>
          </p:nvPr>
        </p:nvSpPr>
        <p:spPr/>
        <p:txBody>
          <a:bodyPr/>
          <a:lstStyle/>
          <a:p>
            <a:pPr algn="just"/>
            <a:r>
              <a:rPr lang="en-US" dirty="0"/>
              <a:t>Listen: JARVIS listens to your voice.</a:t>
            </a:r>
          </a:p>
          <a:p>
            <a:pPr algn="just"/>
            <a:r>
              <a:rPr lang="en-US" dirty="0"/>
              <a:t>Understand: JARVIS tries to figure out what you want.</a:t>
            </a:r>
          </a:p>
          <a:p>
            <a:pPr algn="just"/>
            <a:r>
              <a:rPr lang="en-US" dirty="0"/>
              <a:t>Do: JARVIS does what you asked.</a:t>
            </a:r>
          </a:p>
          <a:p>
            <a:pPr algn="just"/>
            <a:r>
              <a:rPr lang="en-US" dirty="0"/>
              <a:t>Tell: JARVIS tells you the answer or does the task.</a:t>
            </a:r>
          </a:p>
          <a:p>
            <a:pPr algn="just"/>
            <a:r>
              <a:rPr lang="en-US" dirty="0"/>
              <a:t>Learn: JARVIS gets better at understanding you over time.</a:t>
            </a:r>
          </a:p>
        </p:txBody>
      </p:sp>
    </p:spTree>
    <p:extLst>
      <p:ext uri="{BB962C8B-B14F-4D97-AF65-F5344CB8AC3E}">
        <p14:creationId xmlns:p14="http://schemas.microsoft.com/office/powerpoint/2010/main" val="3928365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91728-65F6-1465-D872-9B4BF281C4B3}"/>
              </a:ext>
            </a:extLst>
          </p:cNvPr>
          <p:cNvSpPr>
            <a:spLocks noGrp="1"/>
          </p:cNvSpPr>
          <p:nvPr>
            <p:ph type="title"/>
          </p:nvPr>
        </p:nvSpPr>
        <p:spPr/>
        <p:txBody>
          <a:bodyPr/>
          <a:lstStyle/>
          <a:p>
            <a:r>
              <a:rPr lang="en-US" dirty="0"/>
              <a:t>Future Enhancements</a:t>
            </a:r>
          </a:p>
        </p:txBody>
      </p:sp>
      <p:sp>
        <p:nvSpPr>
          <p:cNvPr id="3" name="Content Placeholder 2">
            <a:extLst>
              <a:ext uri="{FF2B5EF4-FFF2-40B4-BE49-F238E27FC236}">
                <a16:creationId xmlns:a16="http://schemas.microsoft.com/office/drawing/2014/main" id="{D89091A0-4C3B-C5A7-D3CD-F1A74FF7092E}"/>
              </a:ext>
            </a:extLst>
          </p:cNvPr>
          <p:cNvSpPr>
            <a:spLocks noGrp="1"/>
          </p:cNvSpPr>
          <p:nvPr>
            <p:ph sz="quarter" idx="10"/>
          </p:nvPr>
        </p:nvSpPr>
        <p:spPr/>
        <p:txBody>
          <a:bodyPr/>
          <a:lstStyle/>
          <a:p>
            <a:r>
              <a:rPr lang="en-US" dirty="0"/>
              <a:t>JARVIS could become even better in the future. It could learn to understand more complicated things you say and talk to you in a more natural way.</a:t>
            </a:r>
          </a:p>
          <a:p>
            <a:r>
              <a:rPr lang="en-US" dirty="0"/>
              <a:t>It could also use pictures and videos to help you. JARVIS might be able to guess what you need before you even ask. It could work with more devices and services, like your phone or other smart things in your home.</a:t>
            </a:r>
          </a:p>
          <a:p>
            <a:r>
              <a:rPr lang="en-US" dirty="0"/>
              <a:t>JARVIS could also learn about your likes and dislikes so it can suggest things you might like. It could even try to understand how you're feeling. </a:t>
            </a:r>
          </a:p>
          <a:p>
            <a:r>
              <a:rPr lang="en-US" dirty="0"/>
              <a:t>All of these things would make JARVIS more helpful and fun to use.</a:t>
            </a:r>
          </a:p>
        </p:txBody>
      </p:sp>
    </p:spTree>
    <p:extLst>
      <p:ext uri="{BB962C8B-B14F-4D97-AF65-F5344CB8AC3E}">
        <p14:creationId xmlns:p14="http://schemas.microsoft.com/office/powerpoint/2010/main" val="2808972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44240-533C-B04D-EB1F-7AF519519608}"/>
              </a:ext>
            </a:extLst>
          </p:cNvPr>
          <p:cNvSpPr>
            <a:spLocks noGrp="1"/>
          </p:cNvSpPr>
          <p:nvPr>
            <p:ph type="title"/>
          </p:nvPr>
        </p:nvSpPr>
        <p:spPr/>
        <p:txBody>
          <a:bodyPr/>
          <a:lstStyle/>
          <a:p>
            <a:r>
              <a:rPr lang="en-US" dirty="0"/>
              <a:t>Benefits</a:t>
            </a:r>
          </a:p>
        </p:txBody>
      </p:sp>
      <p:sp>
        <p:nvSpPr>
          <p:cNvPr id="4" name="Rectangle 1">
            <a:extLst>
              <a:ext uri="{FF2B5EF4-FFF2-40B4-BE49-F238E27FC236}">
                <a16:creationId xmlns:a16="http://schemas.microsoft.com/office/drawing/2014/main" id="{2544340E-3067-FB62-5BA2-56C15014D565}"/>
              </a:ext>
            </a:extLst>
          </p:cNvPr>
          <p:cNvSpPr>
            <a:spLocks noGrp="1" noChangeArrowheads="1"/>
          </p:cNvSpPr>
          <p:nvPr>
            <p:ph sz="quarter" idx="10"/>
          </p:nvPr>
        </p:nvSpPr>
        <p:spPr bwMode="auto">
          <a:xfrm>
            <a:off x="830269" y="1350765"/>
            <a:ext cx="5569025"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buClrTx/>
            </a:pPr>
            <a:r>
              <a:rPr kumimoji="0" lang="en-US" altLang="en-US" b="1" i="0" u="none" strike="noStrike" cap="none" normalizeH="0" baseline="0" dirty="0">
                <a:ln>
                  <a:noFill/>
                </a:ln>
                <a:effectLst/>
              </a:rPr>
              <a:t>Increased Efficiency:</a:t>
            </a:r>
            <a:r>
              <a:rPr kumimoji="0" lang="en-US" altLang="en-US" b="0" i="0" u="none" strike="noStrike" cap="none" normalizeH="0" baseline="0" dirty="0">
                <a:ln>
                  <a:noFill/>
                </a:ln>
                <a:effectLst/>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effectLst/>
              </a:rPr>
              <a:t>    Streamline tasks and save time.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effectLst/>
              </a:rPr>
              <a:t> </a:t>
            </a:r>
          </a:p>
          <a:p>
            <a:pPr eaLnBrk="0" fontAlgn="base" hangingPunct="0">
              <a:lnSpc>
                <a:spcPct val="100000"/>
              </a:lnSpc>
              <a:spcBef>
                <a:spcPct val="0"/>
              </a:spcBef>
              <a:spcAft>
                <a:spcPct val="0"/>
              </a:spcAft>
              <a:buClrTx/>
            </a:pPr>
            <a:r>
              <a:rPr kumimoji="0" lang="en-US" altLang="en-US" b="1" i="0" u="none" strike="noStrike" cap="none" normalizeH="0" baseline="0" dirty="0">
                <a:ln>
                  <a:noFill/>
                </a:ln>
                <a:effectLst/>
              </a:rPr>
              <a:t>Hands-Free Control:</a:t>
            </a:r>
            <a:r>
              <a:rPr kumimoji="0" lang="en-US" altLang="en-US" b="0" i="0" u="none" strike="noStrike" cap="none" normalizeH="0" baseline="0" dirty="0">
                <a:ln>
                  <a:noFill/>
                </a:ln>
                <a:effectLst/>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effectLst/>
              </a:rPr>
              <a:t>    Interact with your computer without typing.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effectLst/>
            </a:endParaRPr>
          </a:p>
          <a:p>
            <a:pPr eaLnBrk="0" fontAlgn="base" hangingPunct="0">
              <a:lnSpc>
                <a:spcPct val="100000"/>
              </a:lnSpc>
              <a:spcBef>
                <a:spcPct val="0"/>
              </a:spcBef>
              <a:spcAft>
                <a:spcPct val="0"/>
              </a:spcAft>
              <a:buClrTx/>
            </a:pPr>
            <a:r>
              <a:rPr kumimoji="0" lang="en-US" altLang="en-US" b="1" i="0" u="none" strike="noStrike" cap="none" normalizeH="0" baseline="0" dirty="0">
                <a:ln>
                  <a:noFill/>
                </a:ln>
                <a:effectLst/>
              </a:rPr>
              <a:t>Personalized Experience:</a:t>
            </a:r>
            <a:r>
              <a:rPr kumimoji="0" lang="en-US" altLang="en-US" b="0" i="0" u="none" strike="noStrike" cap="none" normalizeH="0" baseline="0" dirty="0">
                <a:ln>
                  <a:noFill/>
                </a:ln>
                <a:effectLst/>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effectLst/>
              </a:rPr>
              <a:t>    Adapt to your preferences and habits.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FF0000"/>
              </a:solidFill>
              <a:effectLst/>
            </a:endParaRPr>
          </a:p>
        </p:txBody>
      </p:sp>
      <p:pic>
        <p:nvPicPr>
          <p:cNvPr id="6" name="Picture 5">
            <a:extLst>
              <a:ext uri="{FF2B5EF4-FFF2-40B4-BE49-F238E27FC236}">
                <a16:creationId xmlns:a16="http://schemas.microsoft.com/office/drawing/2014/main" id="{42FDAD45-9D83-9EAE-0EEF-A3DF31CB7881}"/>
              </a:ext>
            </a:extLst>
          </p:cNvPr>
          <p:cNvPicPr>
            <a:picLocks noChangeAspect="1"/>
          </p:cNvPicPr>
          <p:nvPr/>
        </p:nvPicPr>
        <p:blipFill>
          <a:blip r:embed="rId2"/>
          <a:stretch>
            <a:fillRect/>
          </a:stretch>
        </p:blipFill>
        <p:spPr>
          <a:xfrm>
            <a:off x="7802880" y="2458760"/>
            <a:ext cx="4389120" cy="4330858"/>
          </a:xfrm>
          <a:prstGeom prst="rect">
            <a:avLst/>
          </a:prstGeom>
        </p:spPr>
      </p:pic>
    </p:spTree>
    <p:extLst>
      <p:ext uri="{BB962C8B-B14F-4D97-AF65-F5344CB8AC3E}">
        <p14:creationId xmlns:p14="http://schemas.microsoft.com/office/powerpoint/2010/main" val="605847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D1CC-F59E-3DA5-391A-4E844027F4AA}"/>
              </a:ext>
            </a:extLst>
          </p:cNvPr>
          <p:cNvSpPr>
            <a:spLocks noGrp="1"/>
          </p:cNvSpPr>
          <p:nvPr>
            <p:ph type="title"/>
          </p:nvPr>
        </p:nvSpPr>
        <p:spPr/>
        <p:txBody>
          <a:bodyPr/>
          <a:lstStyle/>
          <a:p>
            <a:r>
              <a:rPr lang="en-US" dirty="0"/>
              <a:t>Case Studies</a:t>
            </a:r>
          </a:p>
        </p:txBody>
      </p:sp>
      <p:sp>
        <p:nvSpPr>
          <p:cNvPr id="5" name="Rectangle 2">
            <a:extLst>
              <a:ext uri="{FF2B5EF4-FFF2-40B4-BE49-F238E27FC236}">
                <a16:creationId xmlns:a16="http://schemas.microsoft.com/office/drawing/2014/main" id="{85A5576F-3034-E08D-82C7-6E3B5BFEEA88}"/>
              </a:ext>
            </a:extLst>
          </p:cNvPr>
          <p:cNvSpPr>
            <a:spLocks noGrp="1" noChangeArrowheads="1"/>
          </p:cNvSpPr>
          <p:nvPr>
            <p:ph sz="quarter" idx="10"/>
          </p:nvPr>
        </p:nvSpPr>
        <p:spPr bwMode="auto">
          <a:xfrm>
            <a:off x="830269" y="1321286"/>
            <a:ext cx="9196605"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endParaRPr lang="en-US" altLang="en-US" sz="1800" b="1" dirty="0">
              <a:cs typeface="Arial" panose="020B0604020202020204" pitchFamily="34" charset="0"/>
            </a:endParaRPr>
          </a:p>
          <a:p>
            <a:pPr algn="just" eaLnBrk="0" fontAlgn="base" hangingPunct="0">
              <a:lnSpc>
                <a:spcPct val="100000"/>
              </a:lnSpc>
              <a:spcBef>
                <a:spcPct val="0"/>
              </a:spcBef>
              <a:spcAft>
                <a:spcPct val="0"/>
              </a:spcAft>
              <a:buClrTx/>
            </a:pPr>
            <a:r>
              <a:rPr kumimoji="0" lang="en-US" altLang="en-US" b="1" i="0" u="none" strike="noStrike" cap="none" normalizeH="0" baseline="0" dirty="0">
                <a:ln>
                  <a:noFill/>
                </a:ln>
                <a:effectLst/>
                <a:cs typeface="Arial" panose="020B0604020202020204" pitchFamily="34" charset="0"/>
              </a:rPr>
              <a:t>The Busy Student:</a:t>
            </a:r>
            <a:r>
              <a:rPr kumimoji="0" lang="en-US" altLang="en-US" b="0" i="0" u="none" strike="noStrike" cap="none" normalizeH="0" baseline="0" dirty="0">
                <a:ln>
                  <a:noFill/>
                </a:ln>
                <a:effectLst/>
                <a:cs typeface="Arial" panose="020B0604020202020204" pitchFamily="34" charset="0"/>
              </a:rPr>
              <a:t> A college student used JARVIS to manage their schedule, set reminders, and study more efficiently.</a:t>
            </a:r>
            <a:endParaRPr lang="en-US" altLang="en-US" dirty="0">
              <a:cs typeface="Arial" panose="020B0604020202020204" pitchFamily="34" charset="0"/>
            </a:endParaRPr>
          </a:p>
          <a:p>
            <a:pPr algn="just" eaLnBrk="0" fontAlgn="base" hangingPunct="0">
              <a:lnSpc>
                <a:spcPct val="100000"/>
              </a:lnSpc>
              <a:spcBef>
                <a:spcPct val="0"/>
              </a:spcBef>
              <a:spcAft>
                <a:spcPct val="0"/>
              </a:spcAft>
              <a:buClrTx/>
            </a:pPr>
            <a:endParaRPr kumimoji="0" lang="en-US" altLang="en-US" b="0" i="0" u="none" strike="noStrike" cap="none" normalizeH="0" baseline="0" dirty="0">
              <a:ln>
                <a:noFill/>
              </a:ln>
              <a:effectLst/>
              <a:cs typeface="Arial" panose="020B0604020202020204" pitchFamily="34" charset="0"/>
            </a:endParaRPr>
          </a:p>
          <a:p>
            <a:pPr algn="just" eaLnBrk="0" fontAlgn="base" hangingPunct="0">
              <a:lnSpc>
                <a:spcPct val="100000"/>
              </a:lnSpc>
              <a:spcBef>
                <a:spcPct val="0"/>
              </a:spcBef>
              <a:spcAft>
                <a:spcPct val="0"/>
              </a:spcAft>
              <a:buClrTx/>
            </a:pPr>
            <a:r>
              <a:rPr kumimoji="0" lang="en-US" altLang="en-US" b="1" i="0" u="none" strike="noStrike" cap="none" normalizeH="0" baseline="0" dirty="0">
                <a:ln>
                  <a:noFill/>
                </a:ln>
                <a:effectLst/>
                <a:cs typeface="Arial" panose="020B0604020202020204" pitchFamily="34" charset="0"/>
              </a:rPr>
              <a:t>The Working Professional:</a:t>
            </a:r>
            <a:r>
              <a:rPr kumimoji="0" lang="en-US" altLang="en-US" b="0" i="0" u="none" strike="noStrike" cap="none" normalizeH="0" baseline="0" dirty="0">
                <a:ln>
                  <a:noFill/>
                </a:ln>
                <a:effectLst/>
                <a:cs typeface="Arial" panose="020B0604020202020204" pitchFamily="34" charset="0"/>
              </a:rPr>
              <a:t> A busy professional used JARVIS to automate tasks, schedule meetings, and control smart home devices.</a:t>
            </a:r>
          </a:p>
          <a:p>
            <a:pPr algn="just" eaLnBrk="0" fontAlgn="base" hangingPunct="0">
              <a:lnSpc>
                <a:spcPct val="100000"/>
              </a:lnSpc>
              <a:spcBef>
                <a:spcPct val="0"/>
              </a:spcBef>
              <a:spcAft>
                <a:spcPct val="0"/>
              </a:spcAft>
              <a:buClrTx/>
            </a:pPr>
            <a:endParaRPr kumimoji="0" lang="en-US" altLang="en-US" b="0" i="0" u="none" strike="noStrike" cap="none" normalizeH="0" baseline="0" dirty="0">
              <a:ln>
                <a:noFill/>
              </a:ln>
              <a:effectLst/>
              <a:cs typeface="Arial" panose="020B0604020202020204" pitchFamily="34" charset="0"/>
            </a:endParaRPr>
          </a:p>
          <a:p>
            <a:pPr algn="just" eaLnBrk="0" fontAlgn="base" hangingPunct="0">
              <a:lnSpc>
                <a:spcPct val="100000"/>
              </a:lnSpc>
              <a:spcBef>
                <a:spcPct val="0"/>
              </a:spcBef>
              <a:spcAft>
                <a:spcPct val="0"/>
              </a:spcAft>
              <a:buClrTx/>
            </a:pPr>
            <a:r>
              <a:rPr kumimoji="0" lang="en-US" altLang="en-US" b="1" i="0" u="none" strike="noStrike" cap="none" normalizeH="0" baseline="0" dirty="0">
                <a:ln>
                  <a:noFill/>
                </a:ln>
                <a:effectLst/>
                <a:cs typeface="Arial" panose="020B0604020202020204" pitchFamily="34" charset="0"/>
              </a:rPr>
              <a:t>The Senior Citizen:</a:t>
            </a:r>
            <a:r>
              <a:rPr kumimoji="0" lang="en-US" altLang="en-US" b="0" i="0" u="none" strike="noStrike" cap="none" normalizeH="0" baseline="0" dirty="0">
                <a:ln>
                  <a:noFill/>
                </a:ln>
                <a:effectLst/>
                <a:cs typeface="Arial" panose="020B0604020202020204" pitchFamily="34" charset="0"/>
              </a:rPr>
              <a:t> A senior citizen used JARVIS to stay connected with family, manage their medication, and receive reminders for appointments. </a:t>
            </a:r>
          </a:p>
        </p:txBody>
      </p:sp>
    </p:spTree>
    <p:extLst>
      <p:ext uri="{BB962C8B-B14F-4D97-AF65-F5344CB8AC3E}">
        <p14:creationId xmlns:p14="http://schemas.microsoft.com/office/powerpoint/2010/main" val="3749881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606E-A583-EE81-0B53-59B11622268B}"/>
              </a:ext>
            </a:extLst>
          </p:cNvPr>
          <p:cNvSpPr>
            <a:spLocks noGrp="1"/>
          </p:cNvSpPr>
          <p:nvPr>
            <p:ph type="title"/>
          </p:nvPr>
        </p:nvSpPr>
        <p:spPr/>
        <p:txBody>
          <a:bodyPr/>
          <a:lstStyle/>
          <a:p>
            <a:r>
              <a:rPr lang="en-US" dirty="0"/>
              <a:t>ER Diagram </a:t>
            </a:r>
          </a:p>
        </p:txBody>
      </p:sp>
      <p:sp>
        <p:nvSpPr>
          <p:cNvPr id="3" name="Content Placeholder 2">
            <a:extLst>
              <a:ext uri="{FF2B5EF4-FFF2-40B4-BE49-F238E27FC236}">
                <a16:creationId xmlns:a16="http://schemas.microsoft.com/office/drawing/2014/main" id="{9CFF4008-3AA0-CF60-2DDB-56312C109825}"/>
              </a:ext>
            </a:extLst>
          </p:cNvPr>
          <p:cNvSpPr>
            <a:spLocks noGrp="1"/>
          </p:cNvSpPr>
          <p:nvPr>
            <p:ph sz="quarter" idx="10"/>
          </p:nvPr>
        </p:nvSpPr>
        <p:spPr/>
        <p:txBody>
          <a:bodyPr/>
          <a:lstStyle/>
          <a:p>
            <a:pPr marL="342900" indent="-342900">
              <a:buAutoNum type="arabicPeriod"/>
            </a:pPr>
            <a:r>
              <a:rPr lang="en-US" dirty="0"/>
              <a:t>Flow chart </a:t>
            </a:r>
          </a:p>
          <a:p>
            <a:pPr marL="0" indent="0">
              <a:buNone/>
            </a:pPr>
            <a:endParaRPr lang="en-US" dirty="0"/>
          </a:p>
        </p:txBody>
      </p:sp>
      <p:pic>
        <p:nvPicPr>
          <p:cNvPr id="5" name="Picture 4">
            <a:extLst>
              <a:ext uri="{FF2B5EF4-FFF2-40B4-BE49-F238E27FC236}">
                <a16:creationId xmlns:a16="http://schemas.microsoft.com/office/drawing/2014/main" id="{EAE298BD-40CB-B29F-9231-9DD999462BA7}"/>
              </a:ext>
            </a:extLst>
          </p:cNvPr>
          <p:cNvPicPr>
            <a:picLocks noChangeAspect="1"/>
          </p:cNvPicPr>
          <p:nvPr/>
        </p:nvPicPr>
        <p:blipFill>
          <a:blip r:embed="rId2"/>
          <a:stretch>
            <a:fillRect/>
          </a:stretch>
        </p:blipFill>
        <p:spPr>
          <a:xfrm>
            <a:off x="2250189" y="1815152"/>
            <a:ext cx="7683690" cy="4874127"/>
          </a:xfrm>
          <a:prstGeom prst="rect">
            <a:avLst/>
          </a:prstGeom>
        </p:spPr>
      </p:pic>
    </p:spTree>
    <p:extLst>
      <p:ext uri="{BB962C8B-B14F-4D97-AF65-F5344CB8AC3E}">
        <p14:creationId xmlns:p14="http://schemas.microsoft.com/office/powerpoint/2010/main" val="1665231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EB27E-1983-37EE-1C91-F2C5804BB72B}"/>
              </a:ext>
            </a:extLst>
          </p:cNvPr>
          <p:cNvSpPr>
            <a:spLocks noGrp="1"/>
          </p:cNvSpPr>
          <p:nvPr>
            <p:ph type="title"/>
          </p:nvPr>
        </p:nvSpPr>
        <p:spPr/>
        <p:txBody>
          <a:bodyPr/>
          <a:lstStyle/>
          <a:p>
            <a:r>
              <a:rPr lang="en-US" dirty="0"/>
              <a:t>ER Diagram</a:t>
            </a:r>
          </a:p>
        </p:txBody>
      </p:sp>
      <p:sp>
        <p:nvSpPr>
          <p:cNvPr id="3" name="Content Placeholder 2">
            <a:extLst>
              <a:ext uri="{FF2B5EF4-FFF2-40B4-BE49-F238E27FC236}">
                <a16:creationId xmlns:a16="http://schemas.microsoft.com/office/drawing/2014/main" id="{AAE16F3C-3A63-F1B5-B26F-E2939FA2E694}"/>
              </a:ext>
            </a:extLst>
          </p:cNvPr>
          <p:cNvSpPr>
            <a:spLocks noGrp="1"/>
          </p:cNvSpPr>
          <p:nvPr>
            <p:ph sz="quarter" idx="10"/>
          </p:nvPr>
        </p:nvSpPr>
        <p:spPr/>
        <p:txBody>
          <a:bodyPr/>
          <a:lstStyle/>
          <a:p>
            <a:pPr marL="0" indent="0">
              <a:buNone/>
            </a:pPr>
            <a:r>
              <a:rPr lang="en-US" dirty="0"/>
              <a:t>2. Class diagram</a:t>
            </a:r>
          </a:p>
          <a:p>
            <a:pPr marL="0" indent="0">
              <a:buNone/>
            </a:pPr>
            <a:endParaRPr lang="en-US" dirty="0"/>
          </a:p>
        </p:txBody>
      </p:sp>
      <p:pic>
        <p:nvPicPr>
          <p:cNvPr id="5" name="Picture 4">
            <a:extLst>
              <a:ext uri="{FF2B5EF4-FFF2-40B4-BE49-F238E27FC236}">
                <a16:creationId xmlns:a16="http://schemas.microsoft.com/office/drawing/2014/main" id="{8D529E65-6096-5AB4-969E-C4E6F0C9FC1F}"/>
              </a:ext>
            </a:extLst>
          </p:cNvPr>
          <p:cNvPicPr>
            <a:picLocks noChangeAspect="1"/>
          </p:cNvPicPr>
          <p:nvPr/>
        </p:nvPicPr>
        <p:blipFill>
          <a:blip r:embed="rId2"/>
          <a:stretch>
            <a:fillRect/>
          </a:stretch>
        </p:blipFill>
        <p:spPr>
          <a:xfrm>
            <a:off x="1293899" y="1781129"/>
            <a:ext cx="9604201" cy="4495800"/>
          </a:xfrm>
          <a:prstGeom prst="rect">
            <a:avLst/>
          </a:prstGeom>
        </p:spPr>
      </p:pic>
    </p:spTree>
    <p:extLst>
      <p:ext uri="{BB962C8B-B14F-4D97-AF65-F5344CB8AC3E}">
        <p14:creationId xmlns:p14="http://schemas.microsoft.com/office/powerpoint/2010/main" val="1889027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FEEF-23DE-A7B2-1C58-43CE92F7EB56}"/>
              </a:ext>
            </a:extLst>
          </p:cNvPr>
          <p:cNvSpPr>
            <a:spLocks noGrp="1"/>
          </p:cNvSpPr>
          <p:nvPr>
            <p:ph type="title"/>
          </p:nvPr>
        </p:nvSpPr>
        <p:spPr/>
        <p:txBody>
          <a:bodyPr/>
          <a:lstStyle/>
          <a:p>
            <a:r>
              <a:rPr lang="en-US" dirty="0"/>
              <a:t>ER Diagram</a:t>
            </a:r>
          </a:p>
        </p:txBody>
      </p:sp>
      <p:sp>
        <p:nvSpPr>
          <p:cNvPr id="3" name="Content Placeholder 2">
            <a:extLst>
              <a:ext uri="{FF2B5EF4-FFF2-40B4-BE49-F238E27FC236}">
                <a16:creationId xmlns:a16="http://schemas.microsoft.com/office/drawing/2014/main" id="{7685D3CA-E280-B70A-B1E7-5381DD0B6537}"/>
              </a:ext>
            </a:extLst>
          </p:cNvPr>
          <p:cNvSpPr>
            <a:spLocks noGrp="1"/>
          </p:cNvSpPr>
          <p:nvPr>
            <p:ph sz="quarter" idx="10"/>
          </p:nvPr>
        </p:nvSpPr>
        <p:spPr/>
        <p:txBody>
          <a:bodyPr/>
          <a:lstStyle/>
          <a:p>
            <a:pPr marL="0" indent="0">
              <a:buNone/>
            </a:pPr>
            <a:r>
              <a:rPr lang="en-US" dirty="0"/>
              <a:t>3. Sequence Diagram </a:t>
            </a:r>
          </a:p>
          <a:p>
            <a:pPr marL="0" indent="0">
              <a:buNone/>
            </a:pPr>
            <a:endParaRPr lang="en-US" dirty="0"/>
          </a:p>
        </p:txBody>
      </p:sp>
      <p:pic>
        <p:nvPicPr>
          <p:cNvPr id="5" name="Picture 4">
            <a:extLst>
              <a:ext uri="{FF2B5EF4-FFF2-40B4-BE49-F238E27FC236}">
                <a16:creationId xmlns:a16="http://schemas.microsoft.com/office/drawing/2014/main" id="{2754ABE3-8C92-0AF2-4D08-06B42A9498CD}"/>
              </a:ext>
            </a:extLst>
          </p:cNvPr>
          <p:cNvPicPr>
            <a:picLocks noChangeAspect="1"/>
          </p:cNvPicPr>
          <p:nvPr/>
        </p:nvPicPr>
        <p:blipFill>
          <a:blip r:embed="rId2"/>
          <a:stretch>
            <a:fillRect/>
          </a:stretch>
        </p:blipFill>
        <p:spPr>
          <a:xfrm>
            <a:off x="3021288" y="1692322"/>
            <a:ext cx="6141492" cy="4858603"/>
          </a:xfrm>
          <a:prstGeom prst="rect">
            <a:avLst/>
          </a:prstGeom>
        </p:spPr>
      </p:pic>
    </p:spTree>
    <p:extLst>
      <p:ext uri="{BB962C8B-B14F-4D97-AF65-F5344CB8AC3E}">
        <p14:creationId xmlns:p14="http://schemas.microsoft.com/office/powerpoint/2010/main" val="271453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3154A-EA67-4DAC-AA6F-78BDB6C2BF65}"/>
              </a:ext>
            </a:extLst>
          </p:cNvPr>
          <p:cNvSpPr>
            <a:spLocks noGrp="1"/>
          </p:cNvSpPr>
          <p:nvPr>
            <p:ph type="title"/>
          </p:nvPr>
        </p:nvSpPr>
        <p:spPr/>
        <p:txBody>
          <a:bodyPr/>
          <a:lstStyle/>
          <a:p>
            <a:r>
              <a:rPr lang="en-US" dirty="0"/>
              <a:t>Future Vision</a:t>
            </a:r>
          </a:p>
        </p:txBody>
      </p:sp>
      <p:sp>
        <p:nvSpPr>
          <p:cNvPr id="5" name="Rectangle 2">
            <a:extLst>
              <a:ext uri="{FF2B5EF4-FFF2-40B4-BE49-F238E27FC236}">
                <a16:creationId xmlns:a16="http://schemas.microsoft.com/office/drawing/2014/main" id="{0031242F-6108-FAEE-48B1-8D78828B4923}"/>
              </a:ext>
            </a:extLst>
          </p:cNvPr>
          <p:cNvSpPr>
            <a:spLocks noGrp="1" noChangeArrowheads="1"/>
          </p:cNvSpPr>
          <p:nvPr>
            <p:ph sz="quarter" idx="10"/>
          </p:nvPr>
        </p:nvSpPr>
        <p:spPr bwMode="auto">
          <a:xfrm>
            <a:off x="830268" y="1160804"/>
            <a:ext cx="10736891"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buClrTx/>
            </a:pPr>
            <a:r>
              <a:rPr kumimoji="0" lang="en-US" altLang="en-US" b="1" i="0" u="none" strike="noStrike" cap="none" normalizeH="0" baseline="0" dirty="0">
                <a:ln>
                  <a:noFill/>
                </a:ln>
                <a:effectLst/>
              </a:rPr>
              <a:t>Understand you even better:</a:t>
            </a:r>
            <a:r>
              <a:rPr kumimoji="0" lang="en-US" altLang="en-US" b="0" i="0" u="none" strike="noStrike" cap="none" normalizeH="0" baseline="0" dirty="0">
                <a:ln>
                  <a:noFill/>
                </a:ln>
                <a:effectLst/>
              </a:rPr>
              <a:t> JARVIS might be able to understand your thoughts and feelings more accurately.</a:t>
            </a:r>
          </a:p>
          <a:p>
            <a:pPr marL="0" indent="0" eaLnBrk="0" fontAlgn="base" hangingPunct="0">
              <a:lnSpc>
                <a:spcPct val="100000"/>
              </a:lnSpc>
              <a:spcBef>
                <a:spcPct val="0"/>
              </a:spcBef>
              <a:spcAft>
                <a:spcPct val="0"/>
              </a:spcAft>
              <a:buClrTx/>
              <a:buNone/>
            </a:pPr>
            <a:endParaRPr kumimoji="0" lang="en-US" altLang="en-US" b="0" i="0" u="none" strike="noStrike" cap="none" normalizeH="0" baseline="0" dirty="0">
              <a:ln>
                <a:noFill/>
              </a:ln>
              <a:effectLst/>
            </a:endParaRPr>
          </a:p>
          <a:p>
            <a:pPr eaLnBrk="0" fontAlgn="base" hangingPunct="0">
              <a:lnSpc>
                <a:spcPct val="100000"/>
              </a:lnSpc>
              <a:spcBef>
                <a:spcPct val="0"/>
              </a:spcBef>
              <a:spcAft>
                <a:spcPct val="0"/>
              </a:spcAft>
              <a:buClrTx/>
            </a:pPr>
            <a:r>
              <a:rPr kumimoji="0" lang="en-US" altLang="en-US" b="1" i="0" u="none" strike="noStrike" cap="none" normalizeH="0" baseline="0" dirty="0">
                <a:ln>
                  <a:noFill/>
                </a:ln>
                <a:effectLst/>
              </a:rPr>
              <a:t>Learn from your habits:</a:t>
            </a:r>
            <a:r>
              <a:rPr kumimoji="0" lang="en-US" altLang="en-US" b="0" i="0" u="none" strike="noStrike" cap="none" normalizeH="0" baseline="0" dirty="0">
                <a:ln>
                  <a:noFill/>
                </a:ln>
                <a:effectLst/>
              </a:rPr>
              <a:t> It could suggest things you might like based on what you usually do.</a:t>
            </a:r>
          </a:p>
          <a:p>
            <a:pPr marL="0" indent="0" eaLnBrk="0" fontAlgn="base" hangingPunct="0">
              <a:lnSpc>
                <a:spcPct val="100000"/>
              </a:lnSpc>
              <a:spcBef>
                <a:spcPct val="0"/>
              </a:spcBef>
              <a:spcAft>
                <a:spcPct val="0"/>
              </a:spcAft>
              <a:buClrTx/>
              <a:buNone/>
            </a:pPr>
            <a:endParaRPr kumimoji="0" lang="en-US" altLang="en-US" b="0" i="0" u="none" strike="noStrike" cap="none" normalizeH="0" baseline="0" dirty="0">
              <a:ln>
                <a:noFill/>
              </a:ln>
              <a:effectLst/>
            </a:endParaRPr>
          </a:p>
          <a:p>
            <a:pPr eaLnBrk="0" fontAlgn="base" hangingPunct="0">
              <a:lnSpc>
                <a:spcPct val="100000"/>
              </a:lnSpc>
              <a:spcBef>
                <a:spcPct val="0"/>
              </a:spcBef>
              <a:spcAft>
                <a:spcPct val="0"/>
              </a:spcAft>
              <a:buClrTx/>
            </a:pPr>
            <a:r>
              <a:rPr kumimoji="0" lang="en-US" altLang="en-US" b="1" i="0" u="none" strike="noStrike" cap="none" normalizeH="0" baseline="0" dirty="0">
                <a:ln>
                  <a:noFill/>
                </a:ln>
                <a:effectLst/>
              </a:rPr>
              <a:t>Help you with more things:</a:t>
            </a:r>
            <a:r>
              <a:rPr kumimoji="0" lang="en-US" altLang="en-US" b="0" i="0" u="none" strike="noStrike" cap="none" normalizeH="0" baseline="0" dirty="0">
                <a:ln>
                  <a:noFill/>
                </a:ln>
                <a:effectLst/>
              </a:rPr>
              <a:t> JARVIS could do more tasks, like booking appointments or ordering groceries.</a:t>
            </a:r>
          </a:p>
          <a:p>
            <a:pPr marL="0" indent="0" eaLnBrk="0" fontAlgn="base" hangingPunct="0">
              <a:lnSpc>
                <a:spcPct val="100000"/>
              </a:lnSpc>
              <a:spcBef>
                <a:spcPct val="0"/>
              </a:spcBef>
              <a:spcAft>
                <a:spcPct val="0"/>
              </a:spcAft>
              <a:buClrTx/>
              <a:buNone/>
            </a:pPr>
            <a:endParaRPr kumimoji="0" lang="en-US" altLang="en-US" b="0" i="0" u="none" strike="noStrike" cap="none" normalizeH="0" baseline="0" dirty="0">
              <a:ln>
                <a:noFill/>
              </a:ln>
              <a:effectLst/>
            </a:endParaRPr>
          </a:p>
          <a:p>
            <a:pPr eaLnBrk="0" fontAlgn="base" hangingPunct="0">
              <a:lnSpc>
                <a:spcPct val="100000"/>
              </a:lnSpc>
              <a:spcBef>
                <a:spcPct val="0"/>
              </a:spcBef>
              <a:spcAft>
                <a:spcPct val="0"/>
              </a:spcAft>
              <a:buClrTx/>
            </a:pPr>
            <a:r>
              <a:rPr kumimoji="0" lang="en-US" altLang="en-US" b="1" i="0" u="none" strike="noStrike" cap="none" normalizeH="0" baseline="0" dirty="0">
                <a:ln>
                  <a:noFill/>
                </a:ln>
                <a:effectLst/>
              </a:rPr>
              <a:t>Work with other devices:</a:t>
            </a:r>
            <a:r>
              <a:rPr kumimoji="0" lang="en-US" altLang="en-US" b="0" i="0" u="none" strike="noStrike" cap="none" normalizeH="0" baseline="0" dirty="0">
                <a:ln>
                  <a:noFill/>
                </a:ln>
                <a:effectLst/>
              </a:rPr>
              <a:t> It could connect to even more devices and services, making your life easier.</a:t>
            </a:r>
          </a:p>
          <a:p>
            <a:pPr marL="0" indent="0" eaLnBrk="0" fontAlgn="base" hangingPunct="0">
              <a:lnSpc>
                <a:spcPct val="100000"/>
              </a:lnSpc>
              <a:spcBef>
                <a:spcPct val="0"/>
              </a:spcBef>
              <a:spcAft>
                <a:spcPct val="0"/>
              </a:spcAft>
              <a:buClrTx/>
              <a:buNone/>
            </a:pPr>
            <a:endParaRPr kumimoji="0" lang="en-US" altLang="en-US" b="0" i="0" u="none" strike="noStrike" cap="none" normalizeH="0" baseline="0" dirty="0">
              <a:ln>
                <a:noFill/>
              </a:ln>
              <a:effectLst/>
            </a:endParaRPr>
          </a:p>
          <a:p>
            <a:pPr eaLnBrk="0" fontAlgn="base" hangingPunct="0">
              <a:lnSpc>
                <a:spcPct val="100000"/>
              </a:lnSpc>
              <a:spcBef>
                <a:spcPct val="0"/>
              </a:spcBef>
              <a:spcAft>
                <a:spcPct val="0"/>
              </a:spcAft>
              <a:buClrTx/>
            </a:pPr>
            <a:r>
              <a:rPr kumimoji="0" lang="en-US" altLang="en-US" b="1" i="0" u="none" strike="noStrike" cap="none" normalizeH="0" baseline="0" dirty="0">
                <a:ln>
                  <a:noFill/>
                </a:ln>
                <a:effectLst/>
              </a:rPr>
              <a:t>Be more like a friend:</a:t>
            </a:r>
            <a:r>
              <a:rPr kumimoji="0" lang="en-US" altLang="en-US" b="0" i="0" u="none" strike="noStrike" cap="none" normalizeH="0" baseline="0" dirty="0">
                <a:ln>
                  <a:noFill/>
                </a:ln>
                <a:effectLst/>
              </a:rPr>
              <a:t> JARVIS might become more like a friend, offering companionship and support. </a:t>
            </a:r>
          </a:p>
        </p:txBody>
      </p:sp>
    </p:spTree>
    <p:extLst>
      <p:ext uri="{BB962C8B-B14F-4D97-AF65-F5344CB8AC3E}">
        <p14:creationId xmlns:p14="http://schemas.microsoft.com/office/powerpoint/2010/main" val="1311771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p:txBody>
          <a:bodyPr/>
          <a:lstStyle/>
          <a:p>
            <a:r>
              <a:rPr lang="en-US" altLang="ja-JP" dirty="0"/>
              <a:t>Desktop Assistant </a:t>
            </a:r>
            <a:endParaRPr lang="ja-JP" altLang="en-US" dirty="0"/>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p:txBody>
          <a:bodyPr/>
          <a:lstStyle/>
          <a:p>
            <a:r>
              <a:rPr lang="en-US" dirty="0"/>
              <a:t>Jarvis</a:t>
            </a: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701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246AB-C75C-5EA0-92D3-38F55BD7637E}"/>
              </a:ext>
            </a:extLst>
          </p:cNvPr>
          <p:cNvSpPr>
            <a:spLocks noGrp="1"/>
          </p:cNvSpPr>
          <p:nvPr>
            <p:ph type="title"/>
          </p:nvPr>
        </p:nvSpPr>
        <p:spPr/>
        <p:txBody>
          <a:bodyPr/>
          <a:lstStyle/>
          <a:p>
            <a:r>
              <a:rPr lang="en-US" dirty="0"/>
              <a:t>Prototype-1 (Home Page) </a:t>
            </a:r>
          </a:p>
        </p:txBody>
      </p:sp>
      <p:pic>
        <p:nvPicPr>
          <p:cNvPr id="5" name="Content Placeholder 4">
            <a:extLst>
              <a:ext uri="{FF2B5EF4-FFF2-40B4-BE49-F238E27FC236}">
                <a16:creationId xmlns:a16="http://schemas.microsoft.com/office/drawing/2014/main" id="{1DA979A0-5913-2C47-0947-C3E1882FAFBC}"/>
              </a:ext>
            </a:extLst>
          </p:cNvPr>
          <p:cNvPicPr>
            <a:picLocks noGrp="1" noChangeAspect="1"/>
          </p:cNvPicPr>
          <p:nvPr>
            <p:ph sz="quarter" idx="10"/>
          </p:nvPr>
        </p:nvPicPr>
        <p:blipFill>
          <a:blip r:embed="rId2"/>
          <a:stretch>
            <a:fillRect/>
          </a:stretch>
        </p:blipFill>
        <p:spPr>
          <a:xfrm>
            <a:off x="3748317" y="928559"/>
            <a:ext cx="4687434" cy="5760720"/>
          </a:xfrm>
        </p:spPr>
      </p:pic>
    </p:spTree>
    <p:extLst>
      <p:ext uri="{BB962C8B-B14F-4D97-AF65-F5344CB8AC3E}">
        <p14:creationId xmlns:p14="http://schemas.microsoft.com/office/powerpoint/2010/main" val="586995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4F026-97DC-E79E-AD4C-AF1938BE6ADE}"/>
              </a:ext>
            </a:extLst>
          </p:cNvPr>
          <p:cNvSpPr>
            <a:spLocks noGrp="1"/>
          </p:cNvSpPr>
          <p:nvPr>
            <p:ph type="title"/>
          </p:nvPr>
        </p:nvSpPr>
        <p:spPr/>
        <p:txBody>
          <a:bodyPr/>
          <a:lstStyle/>
          <a:p>
            <a:r>
              <a:rPr lang="en-US" dirty="0"/>
              <a:t>Prototype-2 (Sign In)</a:t>
            </a:r>
          </a:p>
        </p:txBody>
      </p:sp>
      <p:pic>
        <p:nvPicPr>
          <p:cNvPr id="5" name="Content Placeholder 4">
            <a:extLst>
              <a:ext uri="{FF2B5EF4-FFF2-40B4-BE49-F238E27FC236}">
                <a16:creationId xmlns:a16="http://schemas.microsoft.com/office/drawing/2014/main" id="{D9BDD326-90DD-881E-AA97-8582A68D5A4D}"/>
              </a:ext>
            </a:extLst>
          </p:cNvPr>
          <p:cNvPicPr>
            <a:picLocks noGrp="1" noChangeAspect="1"/>
          </p:cNvPicPr>
          <p:nvPr>
            <p:ph sz="quarter" idx="10"/>
          </p:nvPr>
        </p:nvPicPr>
        <p:blipFill>
          <a:blip r:embed="rId2"/>
          <a:stretch>
            <a:fillRect/>
          </a:stretch>
        </p:blipFill>
        <p:spPr>
          <a:xfrm>
            <a:off x="3353856" y="1193548"/>
            <a:ext cx="5476356" cy="5486400"/>
          </a:xfrm>
        </p:spPr>
      </p:pic>
    </p:spTree>
    <p:extLst>
      <p:ext uri="{BB962C8B-B14F-4D97-AF65-F5344CB8AC3E}">
        <p14:creationId xmlns:p14="http://schemas.microsoft.com/office/powerpoint/2010/main" val="840349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1AD5-1A6D-98E1-1494-F1F6D33D7294}"/>
              </a:ext>
            </a:extLst>
          </p:cNvPr>
          <p:cNvSpPr>
            <a:spLocks noGrp="1"/>
          </p:cNvSpPr>
          <p:nvPr>
            <p:ph type="title"/>
          </p:nvPr>
        </p:nvSpPr>
        <p:spPr/>
        <p:txBody>
          <a:bodyPr/>
          <a:lstStyle/>
          <a:p>
            <a:r>
              <a:rPr lang="en-US" dirty="0"/>
              <a:t>Prototype-3 (Login Page)</a:t>
            </a:r>
          </a:p>
        </p:txBody>
      </p:sp>
      <p:pic>
        <p:nvPicPr>
          <p:cNvPr id="4" name="Content Placeholder 3"/>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312367" y="1287623"/>
            <a:ext cx="5103845" cy="5318449"/>
          </a:xfrm>
        </p:spPr>
      </p:pic>
    </p:spTree>
    <p:extLst>
      <p:ext uri="{BB962C8B-B14F-4D97-AF65-F5344CB8AC3E}">
        <p14:creationId xmlns:p14="http://schemas.microsoft.com/office/powerpoint/2010/main" val="2603896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Prototype-4 (Sign Up)</a:t>
            </a:r>
          </a:p>
        </p:txBody>
      </p:sp>
      <p:pic>
        <p:nvPicPr>
          <p:cNvPr id="4" name="Content Placeholder 3"/>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051111" y="1259633"/>
            <a:ext cx="4945224" cy="5411755"/>
          </a:xfrm>
        </p:spPr>
      </p:pic>
    </p:spTree>
    <p:extLst>
      <p:ext uri="{BB962C8B-B14F-4D97-AF65-F5344CB8AC3E}">
        <p14:creationId xmlns:p14="http://schemas.microsoft.com/office/powerpoint/2010/main" val="333172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Prototype-5 (Payment Method)</a:t>
            </a:r>
          </a:p>
        </p:txBody>
      </p:sp>
      <p:pic>
        <p:nvPicPr>
          <p:cNvPr id="4" name="Content Placeholder 3"/>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247053" y="1259633"/>
            <a:ext cx="5337110" cy="5411755"/>
          </a:xfrm>
        </p:spPr>
      </p:pic>
    </p:spTree>
    <p:extLst>
      <p:ext uri="{BB962C8B-B14F-4D97-AF65-F5344CB8AC3E}">
        <p14:creationId xmlns:p14="http://schemas.microsoft.com/office/powerpoint/2010/main" val="1724871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0699C-F7C8-5ECB-5AE3-176C1F33387C}"/>
              </a:ext>
            </a:extLst>
          </p:cNvPr>
          <p:cNvSpPr>
            <a:spLocks noGrp="1"/>
          </p:cNvSpPr>
          <p:nvPr>
            <p:ph type="title"/>
          </p:nvPr>
        </p:nvSpPr>
        <p:spPr/>
        <p:txBody>
          <a:bodyPr/>
          <a:lstStyle/>
          <a:p>
            <a:r>
              <a:rPr lang="en-US" dirty="0"/>
              <a:t>Prototype-6 (Smart Home 1)</a:t>
            </a:r>
          </a:p>
        </p:txBody>
      </p:sp>
      <p:pic>
        <p:nvPicPr>
          <p:cNvPr id="5" name="Content Placeholder 4">
            <a:extLst>
              <a:ext uri="{FF2B5EF4-FFF2-40B4-BE49-F238E27FC236}">
                <a16:creationId xmlns:a16="http://schemas.microsoft.com/office/drawing/2014/main" id="{3CBA2897-C0A9-D2F8-BE92-85F6CABC8D2B}"/>
              </a:ext>
            </a:extLst>
          </p:cNvPr>
          <p:cNvPicPr>
            <a:picLocks noGrp="1" noChangeAspect="1"/>
          </p:cNvPicPr>
          <p:nvPr>
            <p:ph sz="quarter" idx="10"/>
          </p:nvPr>
        </p:nvPicPr>
        <p:blipFill>
          <a:blip r:embed="rId2"/>
          <a:stretch>
            <a:fillRect/>
          </a:stretch>
        </p:blipFill>
        <p:spPr>
          <a:xfrm>
            <a:off x="2115403" y="1430597"/>
            <a:ext cx="8065827" cy="4751837"/>
          </a:xfrm>
        </p:spPr>
      </p:pic>
    </p:spTree>
    <p:extLst>
      <p:ext uri="{BB962C8B-B14F-4D97-AF65-F5344CB8AC3E}">
        <p14:creationId xmlns:p14="http://schemas.microsoft.com/office/powerpoint/2010/main" val="946806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642C4-5682-F773-4EC7-D3C451184E38}"/>
              </a:ext>
            </a:extLst>
          </p:cNvPr>
          <p:cNvSpPr>
            <a:spLocks noGrp="1"/>
          </p:cNvSpPr>
          <p:nvPr>
            <p:ph type="title"/>
          </p:nvPr>
        </p:nvSpPr>
        <p:spPr/>
        <p:txBody>
          <a:bodyPr/>
          <a:lstStyle/>
          <a:p>
            <a:r>
              <a:rPr lang="en-US"/>
              <a:t>Prototype-7 </a:t>
            </a:r>
            <a:r>
              <a:rPr lang="en-US" dirty="0"/>
              <a:t>(Smart Home 2)</a:t>
            </a:r>
          </a:p>
        </p:txBody>
      </p:sp>
      <p:pic>
        <p:nvPicPr>
          <p:cNvPr id="5" name="Content Placeholder 4">
            <a:extLst>
              <a:ext uri="{FF2B5EF4-FFF2-40B4-BE49-F238E27FC236}">
                <a16:creationId xmlns:a16="http://schemas.microsoft.com/office/drawing/2014/main" id="{E5C04429-3377-AEC1-E5D2-D6264149DB87}"/>
              </a:ext>
            </a:extLst>
          </p:cNvPr>
          <p:cNvPicPr>
            <a:picLocks noGrp="1" noChangeAspect="1"/>
          </p:cNvPicPr>
          <p:nvPr>
            <p:ph sz="quarter" idx="10"/>
          </p:nvPr>
        </p:nvPicPr>
        <p:blipFill>
          <a:blip r:embed="rId2"/>
          <a:stretch>
            <a:fillRect/>
          </a:stretch>
        </p:blipFill>
        <p:spPr>
          <a:xfrm>
            <a:off x="3794078" y="1269242"/>
            <a:ext cx="4681182" cy="5295331"/>
          </a:xfrm>
        </p:spPr>
      </p:pic>
    </p:spTree>
    <p:extLst>
      <p:ext uri="{BB962C8B-B14F-4D97-AF65-F5344CB8AC3E}">
        <p14:creationId xmlns:p14="http://schemas.microsoft.com/office/powerpoint/2010/main" val="994857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C696F-FF8B-8901-64B4-69376F214993}"/>
              </a:ext>
            </a:extLst>
          </p:cNvPr>
          <p:cNvSpPr>
            <a:spLocks noGrp="1"/>
          </p:cNvSpPr>
          <p:nvPr>
            <p:ph type="title"/>
          </p:nvPr>
        </p:nvSpPr>
        <p:spPr/>
        <p:txBody>
          <a:bodyPr/>
          <a:lstStyle/>
          <a:p>
            <a:r>
              <a:rPr lang="en-US" dirty="0"/>
              <a:t>References </a:t>
            </a:r>
          </a:p>
        </p:txBody>
      </p:sp>
      <p:pic>
        <p:nvPicPr>
          <p:cNvPr id="5" name="Content Placeholder 4">
            <a:extLst>
              <a:ext uri="{FF2B5EF4-FFF2-40B4-BE49-F238E27FC236}">
                <a16:creationId xmlns:a16="http://schemas.microsoft.com/office/drawing/2014/main" id="{6551FA04-DEA4-629E-2F75-1DAB02AE7AB4}"/>
              </a:ext>
            </a:extLst>
          </p:cNvPr>
          <p:cNvPicPr>
            <a:picLocks noGrp="1" noChangeAspect="1"/>
          </p:cNvPicPr>
          <p:nvPr>
            <p:ph sz="quarter" idx="10"/>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6454281" y="3370798"/>
            <a:ext cx="5737719" cy="3487202"/>
          </a:xfrm>
        </p:spPr>
      </p:pic>
      <p:sp>
        <p:nvSpPr>
          <p:cNvPr id="6" name="TextBox 5">
            <a:extLst>
              <a:ext uri="{FF2B5EF4-FFF2-40B4-BE49-F238E27FC236}">
                <a16:creationId xmlns:a16="http://schemas.microsoft.com/office/drawing/2014/main" id="{53B79101-14A8-3631-73A5-6D6EC4D1C91C}"/>
              </a:ext>
            </a:extLst>
          </p:cNvPr>
          <p:cNvSpPr txBox="1"/>
          <p:nvPr/>
        </p:nvSpPr>
        <p:spPr>
          <a:xfrm>
            <a:off x="830269" y="1469054"/>
            <a:ext cx="8051756" cy="2111732"/>
          </a:xfrm>
          <a:prstGeom prst="rect">
            <a:avLst/>
          </a:prstGeom>
          <a:noFill/>
        </p:spPr>
        <p:txBody>
          <a:bodyPr wrap="none" rtlCol="0">
            <a:spAutoFit/>
          </a:bodyPr>
          <a:lstStyle/>
          <a:p>
            <a:pPr marL="342900" indent="-342900">
              <a:lnSpc>
                <a:spcPct val="150000"/>
              </a:lnSpc>
              <a:buFont typeface="+mj-lt"/>
              <a:buAutoNum type="arabicPeriod"/>
            </a:pPr>
            <a:r>
              <a:rPr lang="it-IT" dirty="0">
                <a:solidFill>
                  <a:srgbClr val="F8F8F8"/>
                </a:solidFill>
              </a:rPr>
              <a:t>Microsoft Cortana: </a:t>
            </a:r>
            <a:r>
              <a:rPr lang="it-IT" dirty="0">
                <a:solidFill>
                  <a:srgbClr val="F8F8F8"/>
                </a:solidFill>
                <a:hlinkClick r:id="rId4"/>
              </a:rPr>
              <a:t>https://www.microsoft.com/en-us/cortana</a:t>
            </a:r>
            <a:endParaRPr lang="it-IT" dirty="0">
              <a:solidFill>
                <a:srgbClr val="F8F8F8"/>
              </a:solidFill>
            </a:endParaRPr>
          </a:p>
          <a:p>
            <a:pPr marL="342900" indent="-342900">
              <a:lnSpc>
                <a:spcPct val="150000"/>
              </a:lnSpc>
              <a:buFont typeface="+mj-lt"/>
              <a:buAutoNum type="arabicPeriod"/>
            </a:pPr>
            <a:r>
              <a:rPr lang="it-IT" dirty="0">
                <a:solidFill>
                  <a:srgbClr val="F8F8F8"/>
                </a:solidFill>
              </a:rPr>
              <a:t>Apple Siri: </a:t>
            </a:r>
            <a:r>
              <a:rPr lang="it-IT" dirty="0">
                <a:solidFill>
                  <a:srgbClr val="F8F8F8"/>
                </a:solidFill>
                <a:hlinkClick r:id="rId5"/>
              </a:rPr>
              <a:t>https://www.apple.com/siri/</a:t>
            </a:r>
            <a:endParaRPr lang="it-IT" dirty="0">
              <a:solidFill>
                <a:srgbClr val="F8F8F8"/>
              </a:solidFill>
            </a:endParaRPr>
          </a:p>
          <a:p>
            <a:pPr marL="342900" indent="-342900">
              <a:lnSpc>
                <a:spcPct val="150000"/>
              </a:lnSpc>
              <a:buFont typeface="+mj-lt"/>
              <a:buAutoNum type="arabicPeriod"/>
            </a:pPr>
            <a:r>
              <a:rPr lang="it-IT" dirty="0">
                <a:solidFill>
                  <a:srgbClr val="F8F8F8"/>
                </a:solidFill>
              </a:rPr>
              <a:t>Google Assistant: </a:t>
            </a:r>
            <a:r>
              <a:rPr lang="it-IT" dirty="0">
                <a:solidFill>
                  <a:srgbClr val="F8F8F8"/>
                </a:solidFill>
                <a:hlinkClick r:id="rId6"/>
              </a:rPr>
              <a:t>https://assistant.google.com/</a:t>
            </a:r>
            <a:endParaRPr lang="it-IT" dirty="0">
              <a:solidFill>
                <a:srgbClr val="F8F8F8"/>
              </a:solidFill>
            </a:endParaRPr>
          </a:p>
          <a:p>
            <a:pPr marL="342900" indent="-342900">
              <a:lnSpc>
                <a:spcPct val="150000"/>
              </a:lnSpc>
              <a:buFont typeface="+mj-lt"/>
              <a:buAutoNum type="arabicPeriod"/>
            </a:pPr>
            <a:r>
              <a:rPr lang="it-IT" dirty="0">
                <a:solidFill>
                  <a:srgbClr val="F8F8F8"/>
                </a:solidFill>
              </a:rPr>
              <a:t>Amazon Alexa: </a:t>
            </a:r>
            <a:r>
              <a:rPr lang="it-IT" dirty="0">
                <a:solidFill>
                  <a:srgbClr val="F8F8F8"/>
                </a:solidFill>
                <a:hlinkClick r:id="rId7"/>
              </a:rPr>
              <a:t>https://www.amazon.com/b?node=21576558011</a:t>
            </a:r>
            <a:r>
              <a:rPr lang="it-IT" dirty="0">
                <a:solidFill>
                  <a:srgbClr val="F8F8F8"/>
                </a:solidFill>
              </a:rPr>
              <a:t> </a:t>
            </a:r>
          </a:p>
          <a:p>
            <a:pPr marL="342900" indent="-342900">
              <a:lnSpc>
                <a:spcPct val="150000"/>
              </a:lnSpc>
              <a:buFont typeface="+mj-lt"/>
              <a:buAutoNum type="arabicPeriod"/>
            </a:pPr>
            <a:r>
              <a:rPr lang="it-IT" dirty="0">
                <a:solidFill>
                  <a:srgbClr val="F8F8F8"/>
                </a:solidFill>
              </a:rPr>
              <a:t>Mycroft: </a:t>
            </a:r>
            <a:r>
              <a:rPr lang="it-IT" dirty="0">
                <a:solidFill>
                  <a:srgbClr val="F8F8F8"/>
                </a:solidFill>
                <a:hlinkClick r:id="rId8"/>
              </a:rPr>
              <a:t>https://community.openconversational.ai/</a:t>
            </a:r>
            <a:r>
              <a:rPr lang="it-IT" dirty="0">
                <a:solidFill>
                  <a:srgbClr val="F8F8F8"/>
                </a:solidFill>
              </a:rPr>
              <a:t> </a:t>
            </a:r>
            <a:endParaRPr lang="en-US" dirty="0">
              <a:solidFill>
                <a:srgbClr val="F8F8F8"/>
              </a:solidFill>
            </a:endParaRPr>
          </a:p>
        </p:txBody>
      </p:sp>
    </p:spTree>
    <p:extLst>
      <p:ext uri="{BB962C8B-B14F-4D97-AF65-F5344CB8AC3E}">
        <p14:creationId xmlns:p14="http://schemas.microsoft.com/office/powerpoint/2010/main" val="956503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037059-4663-7DC2-CAE8-0EFA45BF85F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97058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C44EF-5AA1-801F-96F6-B125DCEC5636}"/>
              </a:ext>
            </a:extLst>
          </p:cNvPr>
          <p:cNvSpPr>
            <a:spLocks noGrp="1"/>
          </p:cNvSpPr>
          <p:nvPr>
            <p:ph type="title"/>
          </p:nvPr>
        </p:nvSpPr>
        <p:spPr/>
        <p:txBody>
          <a:bodyPr/>
          <a:lstStyle/>
          <a:p>
            <a:r>
              <a:rPr lang="en-US" dirty="0"/>
              <a:t>Vision and Mission of Ganpat University</a:t>
            </a:r>
          </a:p>
        </p:txBody>
      </p:sp>
      <p:graphicFrame>
        <p:nvGraphicFramePr>
          <p:cNvPr id="4" name="Content Placeholder 3">
            <a:extLst>
              <a:ext uri="{FF2B5EF4-FFF2-40B4-BE49-F238E27FC236}">
                <a16:creationId xmlns:a16="http://schemas.microsoft.com/office/drawing/2014/main" id="{9E210028-FD9C-7C45-41EE-11BC7E5CE808}"/>
              </a:ext>
            </a:extLst>
          </p:cNvPr>
          <p:cNvGraphicFramePr>
            <a:graphicFrameLocks noGrp="1"/>
          </p:cNvGraphicFramePr>
          <p:nvPr>
            <p:ph sz="quarter" idx="10"/>
            <p:extLst>
              <p:ext uri="{D42A27DB-BD31-4B8C-83A1-F6EECF244321}">
                <p14:modId xmlns:p14="http://schemas.microsoft.com/office/powerpoint/2010/main" val="3786536100"/>
              </p:ext>
            </p:extLst>
          </p:nvPr>
        </p:nvGraphicFramePr>
        <p:xfrm>
          <a:off x="830269" y="1669732"/>
          <a:ext cx="10531474" cy="2902268"/>
        </p:xfrm>
        <a:graphic>
          <a:graphicData uri="http://schemas.openxmlformats.org/drawingml/2006/table">
            <a:tbl>
              <a:tblPr firstRow="1" bandRow="1">
                <a:tableStyleId>{00A15C55-8517-42AA-B614-E9B94910E393}</a:tableStyleId>
              </a:tblPr>
              <a:tblGrid>
                <a:gridCol w="1288097">
                  <a:extLst>
                    <a:ext uri="{9D8B030D-6E8A-4147-A177-3AD203B41FA5}">
                      <a16:colId xmlns:a16="http://schemas.microsoft.com/office/drawing/2014/main" val="2088574079"/>
                    </a:ext>
                  </a:extLst>
                </a:gridCol>
                <a:gridCol w="9243377">
                  <a:extLst>
                    <a:ext uri="{9D8B030D-6E8A-4147-A177-3AD203B41FA5}">
                      <a16:colId xmlns:a16="http://schemas.microsoft.com/office/drawing/2014/main" val="3940864812"/>
                    </a:ext>
                  </a:extLst>
                </a:gridCol>
              </a:tblGrid>
              <a:tr h="1552575">
                <a:tc>
                  <a:txBody>
                    <a:bodyPr/>
                    <a:lstStyle/>
                    <a:p>
                      <a:r>
                        <a:rPr lang="en-US" dirty="0"/>
                        <a:t>Vision </a:t>
                      </a:r>
                    </a:p>
                  </a:txBody>
                  <a:tcPr/>
                </a:tc>
                <a:tc>
                  <a:txBody>
                    <a:bodyPr/>
                    <a:lstStyle/>
                    <a:p>
                      <a:r>
                        <a:rPr lang="en-US" b="0" dirty="0"/>
                        <a:t>It shall be the constant endeavor of Ganpat University to meet the educational needs of the youth in the areas of professional studies and provide state-of the art learning opportunities along with inculcation of values of commitment and uprightness.</a:t>
                      </a:r>
                    </a:p>
                  </a:txBody>
                  <a:tcPr/>
                </a:tc>
                <a:extLst>
                  <a:ext uri="{0D108BD9-81ED-4DB2-BD59-A6C34878D82A}">
                    <a16:rowId xmlns:a16="http://schemas.microsoft.com/office/drawing/2014/main" val="1952798427"/>
                  </a:ext>
                </a:extLst>
              </a:tr>
              <a:tr h="1349693">
                <a:tc>
                  <a:txBody>
                    <a:bodyPr/>
                    <a:lstStyle/>
                    <a:p>
                      <a:r>
                        <a:rPr lang="en-US" b="1" dirty="0"/>
                        <a:t>Mission</a:t>
                      </a:r>
                    </a:p>
                  </a:txBody>
                  <a:tcPr/>
                </a:tc>
                <a:tc>
                  <a:txBody>
                    <a:bodyPr/>
                    <a:lstStyle/>
                    <a:p>
                      <a:r>
                        <a:rPr lang="en-US" dirty="0"/>
                        <a:t>Seek, search and offer programs that lead to symbiotic emergence of 'academic excellence' and 'industrial relevance' in education and research.</a:t>
                      </a:r>
                    </a:p>
                  </a:txBody>
                  <a:tcPr/>
                </a:tc>
                <a:extLst>
                  <a:ext uri="{0D108BD9-81ED-4DB2-BD59-A6C34878D82A}">
                    <a16:rowId xmlns:a16="http://schemas.microsoft.com/office/drawing/2014/main" val="673194654"/>
                  </a:ext>
                </a:extLst>
              </a:tr>
            </a:tbl>
          </a:graphicData>
        </a:graphic>
      </p:graphicFrame>
    </p:spTree>
    <p:extLst>
      <p:ext uri="{BB962C8B-B14F-4D97-AF65-F5344CB8AC3E}">
        <p14:creationId xmlns:p14="http://schemas.microsoft.com/office/powerpoint/2010/main" val="3520808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89738-3896-E2D2-26B2-27A521FAD48C}"/>
              </a:ext>
            </a:extLst>
          </p:cNvPr>
          <p:cNvSpPr>
            <a:spLocks noGrp="1"/>
          </p:cNvSpPr>
          <p:nvPr>
            <p:ph type="title"/>
          </p:nvPr>
        </p:nvSpPr>
        <p:spPr/>
        <p:txBody>
          <a:bodyPr/>
          <a:lstStyle/>
          <a:p>
            <a:r>
              <a:rPr lang="en-US" dirty="0"/>
              <a:t>Vision and Mission of Computer Engineering Department</a:t>
            </a:r>
          </a:p>
        </p:txBody>
      </p:sp>
      <p:graphicFrame>
        <p:nvGraphicFramePr>
          <p:cNvPr id="4" name="Content Placeholder 3">
            <a:extLst>
              <a:ext uri="{FF2B5EF4-FFF2-40B4-BE49-F238E27FC236}">
                <a16:creationId xmlns:a16="http://schemas.microsoft.com/office/drawing/2014/main" id="{FB88F3AC-0CD4-A5DB-40E8-FFF56B0C7DC3}"/>
              </a:ext>
            </a:extLst>
          </p:cNvPr>
          <p:cNvGraphicFramePr>
            <a:graphicFrameLocks noGrp="1"/>
          </p:cNvGraphicFramePr>
          <p:nvPr>
            <p:ph sz="quarter" idx="10"/>
            <p:extLst>
              <p:ext uri="{D42A27DB-BD31-4B8C-83A1-F6EECF244321}">
                <p14:modId xmlns:p14="http://schemas.microsoft.com/office/powerpoint/2010/main" val="3311827504"/>
              </p:ext>
            </p:extLst>
          </p:nvPr>
        </p:nvGraphicFramePr>
        <p:xfrm>
          <a:off x="830269" y="1751328"/>
          <a:ext cx="10531474" cy="4245585"/>
        </p:xfrm>
        <a:graphic>
          <a:graphicData uri="http://schemas.openxmlformats.org/drawingml/2006/table">
            <a:tbl>
              <a:tblPr firstRow="1" bandRow="1">
                <a:tableStyleId>{00A15C55-8517-42AA-B614-E9B94910E393}</a:tableStyleId>
              </a:tblPr>
              <a:tblGrid>
                <a:gridCol w="1516697">
                  <a:extLst>
                    <a:ext uri="{9D8B030D-6E8A-4147-A177-3AD203B41FA5}">
                      <a16:colId xmlns:a16="http://schemas.microsoft.com/office/drawing/2014/main" val="3360157846"/>
                    </a:ext>
                  </a:extLst>
                </a:gridCol>
                <a:gridCol w="9014777">
                  <a:extLst>
                    <a:ext uri="{9D8B030D-6E8A-4147-A177-3AD203B41FA5}">
                      <a16:colId xmlns:a16="http://schemas.microsoft.com/office/drawing/2014/main" val="3640669178"/>
                    </a:ext>
                  </a:extLst>
                </a:gridCol>
              </a:tblGrid>
              <a:tr h="1273176">
                <a:tc>
                  <a:txBody>
                    <a:bodyPr/>
                    <a:lstStyle/>
                    <a:p>
                      <a:r>
                        <a:rPr lang="en-US" dirty="0"/>
                        <a:t>Vision </a:t>
                      </a:r>
                    </a:p>
                  </a:txBody>
                  <a:tcPr/>
                </a:tc>
                <a:tc>
                  <a:txBody>
                    <a:bodyPr/>
                    <a:lstStyle/>
                    <a:p>
                      <a:r>
                        <a:rPr lang="en-US" b="0" dirty="0"/>
                        <a:t>Department aims to achieve its recognition as a leading contributor in the area of technical education of computer engineering by practicing latest principles, tools and technologies to cope with current and future challenges and hence contributing to global welfare.</a:t>
                      </a:r>
                    </a:p>
                  </a:txBody>
                  <a:tcPr/>
                </a:tc>
                <a:extLst>
                  <a:ext uri="{0D108BD9-81ED-4DB2-BD59-A6C34878D82A}">
                    <a16:rowId xmlns:a16="http://schemas.microsoft.com/office/drawing/2014/main" val="481919274"/>
                  </a:ext>
                </a:extLst>
              </a:tr>
              <a:tr h="2972409">
                <a:tc>
                  <a:txBody>
                    <a:bodyPr/>
                    <a:lstStyle/>
                    <a:p>
                      <a:r>
                        <a:rPr lang="en-US" b="1" dirty="0"/>
                        <a:t>Mission </a:t>
                      </a:r>
                    </a:p>
                  </a:txBody>
                  <a:tcPr/>
                </a:tc>
                <a:tc>
                  <a:txBody>
                    <a:bodyPr/>
                    <a:lstStyle/>
                    <a:p>
                      <a:pPr marL="342900" indent="-342900">
                        <a:buAutoNum type="arabicPeriod"/>
                      </a:pPr>
                      <a:r>
                        <a:rPr lang="en-US" dirty="0"/>
                        <a:t>To educate and inculcate strong fundamentals of science and computer engineering through best teaching learning practices.</a:t>
                      </a:r>
                    </a:p>
                    <a:p>
                      <a:pPr marL="342900" indent="-342900">
                        <a:buAutoNum type="arabicPeriod"/>
                      </a:pPr>
                      <a:r>
                        <a:rPr lang="en-US" dirty="0"/>
                        <a:t>To impart high quality education to acquire skills to conduct research and solve complex problems through modern tools, technologies and innovative practices. </a:t>
                      </a:r>
                    </a:p>
                    <a:p>
                      <a:pPr marL="342900" indent="-342900">
                        <a:buAutoNum type="arabicPeriod"/>
                      </a:pPr>
                      <a:r>
                        <a:rPr lang="en-US" dirty="0"/>
                        <a:t>Enabling youth for employability, social upliftment, following good moral practices and professional ethics.</a:t>
                      </a:r>
                    </a:p>
                    <a:p>
                      <a:pPr marL="342900" indent="-342900">
                        <a:buAutoNum type="arabicPeriod"/>
                      </a:pPr>
                      <a:r>
                        <a:rPr lang="en-US" dirty="0"/>
                        <a:t>Preparing youth for contributing in advancements of technology and society.</a:t>
                      </a:r>
                    </a:p>
                    <a:p>
                      <a:pPr marL="342900" indent="-342900">
                        <a:buAutoNum type="arabicPeriod"/>
                      </a:pPr>
                      <a:r>
                        <a:rPr lang="en-US" dirty="0"/>
                        <a:t>Encouraging students to be adaptive, courageous and life-long learners.</a:t>
                      </a:r>
                    </a:p>
                  </a:txBody>
                  <a:tcPr/>
                </a:tc>
                <a:extLst>
                  <a:ext uri="{0D108BD9-81ED-4DB2-BD59-A6C34878D82A}">
                    <a16:rowId xmlns:a16="http://schemas.microsoft.com/office/drawing/2014/main" val="2650913200"/>
                  </a:ext>
                </a:extLst>
              </a:tr>
            </a:tbl>
          </a:graphicData>
        </a:graphic>
      </p:graphicFrame>
    </p:spTree>
    <p:extLst>
      <p:ext uri="{BB962C8B-B14F-4D97-AF65-F5344CB8AC3E}">
        <p14:creationId xmlns:p14="http://schemas.microsoft.com/office/powerpoint/2010/main" val="518184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000CD-97AC-DF73-2CFF-C8A26C396E5C}"/>
              </a:ext>
            </a:extLst>
          </p:cNvPr>
          <p:cNvSpPr>
            <a:spLocks noGrp="1"/>
          </p:cNvSpPr>
          <p:nvPr>
            <p:ph type="title"/>
          </p:nvPr>
        </p:nvSpPr>
        <p:spPr/>
        <p:txBody>
          <a:bodyPr/>
          <a:lstStyle/>
          <a:p>
            <a:r>
              <a:rPr lang="en-US" dirty="0"/>
              <a:t>Capstone Project - III Course Outcomes</a:t>
            </a:r>
          </a:p>
        </p:txBody>
      </p:sp>
      <p:sp>
        <p:nvSpPr>
          <p:cNvPr id="3" name="Content Placeholder 2">
            <a:extLst>
              <a:ext uri="{FF2B5EF4-FFF2-40B4-BE49-F238E27FC236}">
                <a16:creationId xmlns:a16="http://schemas.microsoft.com/office/drawing/2014/main" id="{3449634C-B129-2105-5BF3-F730662B4C56}"/>
              </a:ext>
            </a:extLst>
          </p:cNvPr>
          <p:cNvSpPr>
            <a:spLocks noGrp="1"/>
          </p:cNvSpPr>
          <p:nvPr>
            <p:ph sz="quarter" idx="10"/>
          </p:nvPr>
        </p:nvSpPr>
        <p:spPr>
          <a:xfrm>
            <a:off x="830263" y="1784032"/>
            <a:ext cx="10531474" cy="3289935"/>
          </a:xfrm>
        </p:spPr>
        <p:txBody>
          <a:bodyPr/>
          <a:lstStyle/>
          <a:p>
            <a:pPr>
              <a:buFont typeface="Wingdings" panose="05000000000000000000" pitchFamily="2" charset="2"/>
              <a:buChar char="v"/>
            </a:pPr>
            <a:r>
              <a:rPr lang="en-US" dirty="0"/>
              <a:t>After successful completion of this course, student will be able to</a:t>
            </a:r>
          </a:p>
          <a:p>
            <a:pPr marL="342900" indent="-342900">
              <a:buFont typeface="+mj-lt"/>
              <a:buAutoNum type="arabicPeriod"/>
            </a:pPr>
            <a:r>
              <a:rPr lang="en-US" dirty="0"/>
              <a:t>Select, collect and use the required information/knowledge to solve the problem.</a:t>
            </a:r>
          </a:p>
          <a:p>
            <a:pPr marL="342900" indent="-342900">
              <a:buFont typeface="+mj-lt"/>
              <a:buAutoNum type="arabicPeriod"/>
            </a:pPr>
            <a:r>
              <a:rPr lang="en-US" dirty="0"/>
              <a:t>Logically choose relevant possible solution.</a:t>
            </a:r>
          </a:p>
          <a:p>
            <a:pPr marL="342900" indent="-342900">
              <a:buFont typeface="+mj-lt"/>
              <a:buAutoNum type="arabicPeriod"/>
            </a:pPr>
            <a:r>
              <a:rPr lang="en-US" dirty="0"/>
              <a:t>Assess the impact of project on society.</a:t>
            </a:r>
          </a:p>
          <a:p>
            <a:pPr marL="342900" indent="-342900">
              <a:buFont typeface="+mj-lt"/>
              <a:buAutoNum type="arabicPeriod"/>
            </a:pPr>
            <a:r>
              <a:rPr lang="en-US" dirty="0"/>
              <a:t>Communicate effectively and confidently as a member and leader of team.</a:t>
            </a:r>
          </a:p>
          <a:p>
            <a:pPr marL="342900" indent="-342900">
              <a:buFont typeface="+mj-lt"/>
              <a:buAutoNum type="arabicPeriod"/>
            </a:pPr>
            <a:r>
              <a:rPr lang="en-US" dirty="0"/>
              <a:t>Prepare the project report.</a:t>
            </a:r>
          </a:p>
        </p:txBody>
      </p:sp>
    </p:spTree>
    <p:extLst>
      <p:ext uri="{BB962C8B-B14F-4D97-AF65-F5344CB8AC3E}">
        <p14:creationId xmlns:p14="http://schemas.microsoft.com/office/powerpoint/2010/main" val="4258805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203E3-8FF6-5ACB-8594-B196C0DC2496}"/>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6A4F1316-DA18-911A-262F-700C97ECD0B3}"/>
              </a:ext>
            </a:extLst>
          </p:cNvPr>
          <p:cNvSpPr>
            <a:spLocks noGrp="1"/>
          </p:cNvSpPr>
          <p:nvPr>
            <p:ph sz="quarter" idx="10"/>
          </p:nvPr>
        </p:nvSpPr>
        <p:spPr>
          <a:xfrm>
            <a:off x="830263" y="1266824"/>
            <a:ext cx="10531474" cy="5229509"/>
          </a:xfrm>
        </p:spPr>
        <p:txBody>
          <a:bodyPr>
            <a:normAutofit/>
          </a:bodyPr>
          <a:lstStyle/>
          <a:p>
            <a:pPr marL="342900" indent="-342900">
              <a:lnSpc>
                <a:spcPct val="100000"/>
              </a:lnSpc>
              <a:buFont typeface="+mj-lt"/>
              <a:buAutoNum type="arabicPeriod"/>
            </a:pPr>
            <a:r>
              <a:rPr lang="en-US" dirty="0"/>
              <a:t>Introduction</a:t>
            </a:r>
          </a:p>
          <a:p>
            <a:pPr marL="342900" indent="-342900">
              <a:lnSpc>
                <a:spcPct val="100000"/>
              </a:lnSpc>
              <a:buFont typeface="+mj-lt"/>
              <a:buAutoNum type="arabicPeriod"/>
            </a:pPr>
            <a:r>
              <a:rPr lang="en-US" dirty="0"/>
              <a:t>Goal</a:t>
            </a:r>
          </a:p>
          <a:p>
            <a:pPr marL="342900" indent="-342900">
              <a:lnSpc>
                <a:spcPct val="100000"/>
              </a:lnSpc>
              <a:buFont typeface="+mj-lt"/>
              <a:buAutoNum type="arabicPeriod"/>
            </a:pPr>
            <a:r>
              <a:rPr lang="en-US" dirty="0"/>
              <a:t>Key Features</a:t>
            </a:r>
          </a:p>
          <a:p>
            <a:pPr marL="342900" indent="-342900">
              <a:lnSpc>
                <a:spcPct val="100000"/>
              </a:lnSpc>
              <a:buFont typeface="+mj-lt"/>
              <a:buAutoNum type="arabicPeriod"/>
            </a:pPr>
            <a:r>
              <a:rPr lang="en-US" dirty="0">
                <a:effectLst/>
                <a:ea typeface="Calibri" panose="020F0502020204030204" pitchFamily="34" charset="0"/>
              </a:rPr>
              <a:t>Literature Review </a:t>
            </a:r>
            <a:endParaRPr lang="en-US" dirty="0"/>
          </a:p>
          <a:p>
            <a:pPr marL="342900" indent="-342900">
              <a:lnSpc>
                <a:spcPct val="100000"/>
              </a:lnSpc>
              <a:buFont typeface="+mj-lt"/>
              <a:buAutoNum type="arabicPeriod"/>
            </a:pPr>
            <a:r>
              <a:rPr lang="en-US" dirty="0"/>
              <a:t>Technology Stack</a:t>
            </a:r>
          </a:p>
          <a:p>
            <a:pPr marL="342900" indent="-342900">
              <a:lnSpc>
                <a:spcPct val="100000"/>
              </a:lnSpc>
              <a:buFont typeface="+mj-lt"/>
              <a:buAutoNum type="arabicPeriod"/>
            </a:pPr>
            <a:r>
              <a:rPr lang="en-US" dirty="0"/>
              <a:t>How JARVIS Work</a:t>
            </a:r>
          </a:p>
          <a:p>
            <a:pPr marL="342900" indent="-342900">
              <a:lnSpc>
                <a:spcPct val="100000"/>
              </a:lnSpc>
              <a:buFont typeface="+mj-lt"/>
              <a:buAutoNum type="arabicPeriod"/>
            </a:pPr>
            <a:r>
              <a:rPr lang="en-US" dirty="0"/>
              <a:t>Future </a:t>
            </a:r>
            <a:r>
              <a:rPr lang="en-US" b="0" i="0" dirty="0">
                <a:effectLst/>
              </a:rPr>
              <a:t>Enhancement</a:t>
            </a:r>
          </a:p>
          <a:p>
            <a:pPr marL="342900" indent="-342900">
              <a:lnSpc>
                <a:spcPct val="100000"/>
              </a:lnSpc>
              <a:buFont typeface="+mj-lt"/>
              <a:buAutoNum type="arabicPeriod"/>
            </a:pPr>
            <a:r>
              <a:rPr lang="en-US" dirty="0"/>
              <a:t>Benefits</a:t>
            </a:r>
          </a:p>
          <a:p>
            <a:pPr marL="342900" indent="-342900">
              <a:lnSpc>
                <a:spcPct val="100000"/>
              </a:lnSpc>
              <a:buFont typeface="+mj-lt"/>
              <a:buAutoNum type="arabicPeriod"/>
            </a:pPr>
            <a:r>
              <a:rPr lang="en-US" dirty="0"/>
              <a:t>Case studies</a:t>
            </a:r>
          </a:p>
          <a:p>
            <a:pPr marL="342900" indent="-342900">
              <a:lnSpc>
                <a:spcPct val="100000"/>
              </a:lnSpc>
              <a:buFont typeface="+mj-lt"/>
              <a:buAutoNum type="arabicPeriod"/>
            </a:pPr>
            <a:r>
              <a:rPr lang="en-US" dirty="0"/>
              <a:t>ER diagram </a:t>
            </a:r>
          </a:p>
          <a:p>
            <a:pPr marL="342900" indent="-342900">
              <a:lnSpc>
                <a:spcPct val="100000"/>
              </a:lnSpc>
              <a:buFont typeface="+mj-lt"/>
              <a:buAutoNum type="arabicPeriod"/>
            </a:pPr>
            <a:r>
              <a:rPr lang="en-US" dirty="0"/>
              <a:t>Future Vision </a:t>
            </a:r>
          </a:p>
          <a:p>
            <a:pPr marL="342900" indent="-342900">
              <a:lnSpc>
                <a:spcPct val="100000"/>
              </a:lnSpc>
              <a:buFont typeface="+mj-lt"/>
              <a:buAutoNum type="arabicPeriod"/>
            </a:pPr>
            <a:r>
              <a:rPr lang="en-US" dirty="0"/>
              <a:t>Prototype </a:t>
            </a:r>
          </a:p>
          <a:p>
            <a:pPr marL="0" indent="0">
              <a:lnSpc>
                <a:spcPct val="100000"/>
              </a:lnSpc>
              <a:buNone/>
            </a:pPr>
            <a:endParaRPr lang="en-US" dirty="0"/>
          </a:p>
          <a:p>
            <a:pPr marL="342900" indent="-342900">
              <a:lnSpc>
                <a:spcPct val="100000"/>
              </a:lnSpc>
              <a:buFont typeface="+mj-lt"/>
              <a:buAutoNum type="arabicPeriod"/>
            </a:pPr>
            <a:endParaRPr lang="en-US" dirty="0"/>
          </a:p>
          <a:p>
            <a:pPr marL="342900" indent="-342900">
              <a:lnSpc>
                <a:spcPct val="100000"/>
              </a:lnSpc>
              <a:buFont typeface="+mj-lt"/>
              <a:buAutoNum type="arabicPeriod"/>
            </a:pPr>
            <a:endParaRPr lang="en-US" dirty="0"/>
          </a:p>
          <a:p>
            <a:pPr marL="342900" indent="-342900">
              <a:buFont typeface="+mj-lt"/>
              <a:buAutoNum type="arabicPeriod"/>
            </a:pPr>
            <a:endParaRPr lang="en-US" b="0" i="0" dirty="0">
              <a:effectLst/>
            </a:endParaRPr>
          </a:p>
          <a:p>
            <a:pPr marL="342900" indent="-342900">
              <a:buFont typeface="+mj-lt"/>
              <a:buAutoNum type="arabicPeriod"/>
            </a:pPr>
            <a:endParaRPr lang="en-US" dirty="0"/>
          </a:p>
        </p:txBody>
      </p:sp>
      <p:pic>
        <p:nvPicPr>
          <p:cNvPr id="17" name="Picture 16">
            <a:extLst>
              <a:ext uri="{FF2B5EF4-FFF2-40B4-BE49-F238E27FC236}">
                <a16:creationId xmlns:a16="http://schemas.microsoft.com/office/drawing/2014/main" id="{98C869B4-9EE4-C883-8BF0-36BB07BA7C50}"/>
              </a:ext>
            </a:extLst>
          </p:cNvPr>
          <p:cNvPicPr>
            <a:picLocks noChangeAspect="1"/>
          </p:cNvPicPr>
          <p:nvPr/>
        </p:nvPicPr>
        <p:blipFill>
          <a:blip r:embed="rId2"/>
          <a:stretch>
            <a:fillRect/>
          </a:stretch>
        </p:blipFill>
        <p:spPr>
          <a:xfrm>
            <a:off x="6092034" y="1600200"/>
            <a:ext cx="3657600" cy="3657600"/>
          </a:xfrm>
          <a:prstGeom prst="rect">
            <a:avLst/>
          </a:prstGeom>
        </p:spPr>
      </p:pic>
    </p:spTree>
    <p:extLst>
      <p:ext uri="{BB962C8B-B14F-4D97-AF65-F5344CB8AC3E}">
        <p14:creationId xmlns:p14="http://schemas.microsoft.com/office/powerpoint/2010/main" val="3382611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7"/>
            <a:ext cx="10532281" cy="2711124"/>
          </a:xfrm>
        </p:spPr>
        <p:txBody>
          <a:bodyPr/>
          <a:lstStyle/>
          <a:p>
            <a:pPr algn="just"/>
            <a:r>
              <a:rPr lang="en-US" altLang="ja-JP" dirty="0"/>
              <a:t>Imagine a digital assistant that understands your voice, anticipates your needs, and helps you get things done more efficiently. Jarvis is designed to be your personal productivity companion, streamlining tasks and making your daily routine smoother.</a:t>
            </a:r>
          </a:p>
          <a:p>
            <a:pPr algn="just"/>
            <a:r>
              <a:rPr lang="en-US" altLang="ja-JP" dirty="0"/>
              <a:t>Inspired by the iconic AI from Marvel Comics, our Jarvis aims to bring a touch of futuristic convenience to your desktop. With its intuitive interface and advanced natural language processing capabilities, Jarvis is more than just a tool; it's a personalized assistant that learns and adapts to your unique preferences.</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Introduction </a:t>
            </a:r>
          </a:p>
        </p:txBody>
      </p:sp>
      <p:sp>
        <p:nvSpPr>
          <p:cNvPr id="2" name="TextBox 1">
            <a:extLst>
              <a:ext uri="{FF2B5EF4-FFF2-40B4-BE49-F238E27FC236}">
                <a16:creationId xmlns:a16="http://schemas.microsoft.com/office/drawing/2014/main" id="{4CBD0D6B-C4C1-360E-607D-AEDEA0075A50}"/>
              </a:ext>
            </a:extLst>
          </p:cNvPr>
          <p:cNvSpPr txBox="1"/>
          <p:nvPr/>
        </p:nvSpPr>
        <p:spPr>
          <a:xfrm>
            <a:off x="830268" y="4282440"/>
            <a:ext cx="10523531" cy="461665"/>
          </a:xfrm>
          <a:prstGeom prst="rect">
            <a:avLst/>
          </a:prstGeom>
          <a:noFill/>
        </p:spPr>
        <p:txBody>
          <a:bodyPr wrap="square" rtlCol="0">
            <a:spAutoFit/>
          </a:bodyPr>
          <a:lstStyle/>
          <a:p>
            <a:r>
              <a:rPr lang="en-US" sz="2400" dirty="0">
                <a:solidFill>
                  <a:schemeClr val="accent5"/>
                </a:solidFill>
                <a:latin typeface="MingLiU (Headings)"/>
              </a:rPr>
              <a:t> </a:t>
            </a:r>
          </a:p>
        </p:txBody>
      </p:sp>
    </p:spTree>
    <p:extLst>
      <p:ext uri="{BB962C8B-B14F-4D97-AF65-F5344CB8AC3E}">
        <p14:creationId xmlns:p14="http://schemas.microsoft.com/office/powerpoint/2010/main" val="2037936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sz="2400" b="1" dirty="0">
                <a:solidFill>
                  <a:schemeClr val="accent5"/>
                </a:solidFill>
                <a:latin typeface="MingLiU (Headings)"/>
              </a:rPr>
              <a:t>Goal</a:t>
            </a:r>
            <a:endParaRPr lang="en-US" dirty="0"/>
          </a:p>
        </p:txBody>
      </p:sp>
      <p:pic>
        <p:nvPicPr>
          <p:cNvPr id="5" name="Picture 4">
            <a:extLst>
              <a:ext uri="{FF2B5EF4-FFF2-40B4-BE49-F238E27FC236}">
                <a16:creationId xmlns:a16="http://schemas.microsoft.com/office/drawing/2014/main" id="{2BA28547-AD26-7C60-4EEE-B599D297A5C0}"/>
              </a:ext>
            </a:extLst>
          </p:cNvPr>
          <p:cNvPicPr>
            <a:picLocks noChangeAspect="1"/>
          </p:cNvPicPr>
          <p:nvPr/>
        </p:nvPicPr>
        <p:blipFill>
          <a:blip r:embed="rId3"/>
          <a:stretch>
            <a:fillRect/>
          </a:stretch>
        </p:blipFill>
        <p:spPr>
          <a:xfrm>
            <a:off x="6607110" y="914400"/>
            <a:ext cx="5345169" cy="5029200"/>
          </a:xfrm>
          <a:prstGeom prst="rect">
            <a:avLst/>
          </a:prstGeom>
        </p:spPr>
      </p:pic>
      <p:pic>
        <p:nvPicPr>
          <p:cNvPr id="16" name="Picture Placeholder 15">
            <a:extLst>
              <a:ext uri="{FF2B5EF4-FFF2-40B4-BE49-F238E27FC236}">
                <a16:creationId xmlns:a16="http://schemas.microsoft.com/office/drawing/2014/main" id="{69F9492C-B516-C7E1-3C39-EF09581C6825}"/>
              </a:ext>
            </a:extLst>
          </p:cNvPr>
          <p:cNvPicPr>
            <a:picLocks noGrp="1" noChangeAspect="1"/>
          </p:cNvPicPr>
          <p:nvPr>
            <p:ph type="pic" sz="quarter" idx="14"/>
          </p:nvPr>
        </p:nvPicPr>
        <p:blipFill>
          <a:blip r:embed="rId4"/>
          <a:srcRect t="15236" b="15236"/>
          <a:stretch>
            <a:fillRect/>
          </a:stretch>
        </p:blipFill>
        <p:spPr/>
      </p:pic>
      <p:sp>
        <p:nvSpPr>
          <p:cNvPr id="17" name="TextBox 16">
            <a:extLst>
              <a:ext uri="{FF2B5EF4-FFF2-40B4-BE49-F238E27FC236}">
                <a16:creationId xmlns:a16="http://schemas.microsoft.com/office/drawing/2014/main" id="{4ADADE02-B201-70F9-F37D-9D3C87CC5B66}"/>
              </a:ext>
            </a:extLst>
          </p:cNvPr>
          <p:cNvSpPr txBox="1"/>
          <p:nvPr/>
        </p:nvSpPr>
        <p:spPr>
          <a:xfrm>
            <a:off x="239721" y="1508760"/>
            <a:ext cx="6252519" cy="2677656"/>
          </a:xfrm>
          <a:prstGeom prst="rect">
            <a:avLst/>
          </a:prstGeom>
          <a:noFill/>
        </p:spPr>
        <p:txBody>
          <a:bodyPr wrap="square" rtlCol="0">
            <a:spAutoFit/>
          </a:bodyPr>
          <a:lstStyle/>
          <a:p>
            <a:pPr marL="342900" indent="-342900" algn="just">
              <a:buFont typeface="+mj-lt"/>
              <a:buAutoNum type="arabicPeriod"/>
            </a:pPr>
            <a:r>
              <a:rPr lang="en-US" sz="1500" dirty="0">
                <a:solidFill>
                  <a:schemeClr val="bg1"/>
                </a:solidFill>
              </a:rPr>
              <a:t>Make Life Easier:</a:t>
            </a:r>
          </a:p>
          <a:p>
            <a:pPr algn="just"/>
            <a:r>
              <a:rPr lang="en-US" sz="1500" dirty="0">
                <a:solidFill>
                  <a:schemeClr val="accent5"/>
                </a:solidFill>
              </a:rPr>
              <a:t>    Jarvis helps you with everyday tasks like setting reminders, organizing your schedule, and managing your to-do list.</a:t>
            </a:r>
          </a:p>
          <a:p>
            <a:pPr algn="just"/>
            <a:endParaRPr lang="en-US" sz="1500" dirty="0">
              <a:solidFill>
                <a:schemeClr val="accent5"/>
              </a:solidFill>
            </a:endParaRPr>
          </a:p>
          <a:p>
            <a:pPr marL="342900" indent="-342900" algn="just">
              <a:buAutoNum type="arabicPeriod" startAt="2"/>
            </a:pPr>
            <a:r>
              <a:rPr lang="en-US" sz="1500" dirty="0">
                <a:solidFill>
                  <a:schemeClr val="accent5"/>
                </a:solidFill>
              </a:rPr>
              <a:t>Find Things Quickly:</a:t>
            </a:r>
          </a:p>
          <a:p>
            <a:pPr algn="just"/>
            <a:r>
              <a:rPr lang="en-US" sz="1500" dirty="0">
                <a:solidFill>
                  <a:schemeClr val="accent5"/>
                </a:solidFill>
              </a:rPr>
              <a:t>    It helps you find files, emails, and information online without you having to search manually.</a:t>
            </a:r>
          </a:p>
          <a:p>
            <a:pPr algn="just"/>
            <a:endParaRPr lang="en-US" sz="1500" dirty="0">
              <a:solidFill>
                <a:schemeClr val="accent5"/>
              </a:solidFill>
            </a:endParaRPr>
          </a:p>
          <a:p>
            <a:pPr algn="just"/>
            <a:r>
              <a:rPr lang="en-US" sz="1500" dirty="0">
                <a:solidFill>
                  <a:schemeClr val="accent5"/>
                </a:solidFill>
              </a:rPr>
              <a:t>3. Automate Repetitive Tasks:</a:t>
            </a:r>
          </a:p>
          <a:p>
            <a:pPr algn="just"/>
            <a:r>
              <a:rPr lang="en-US" sz="1500" dirty="0">
                <a:solidFill>
                  <a:schemeClr val="accent5"/>
                </a:solidFill>
              </a:rPr>
              <a:t>    Jarvis can handle repetitive tasks automatically, like opening apps, sending emails, or creating reports, saving you time.</a:t>
            </a:r>
          </a:p>
        </p:txBody>
      </p:sp>
    </p:spTree>
    <p:extLst>
      <p:ext uri="{BB962C8B-B14F-4D97-AF65-F5344CB8AC3E}">
        <p14:creationId xmlns:p14="http://schemas.microsoft.com/office/powerpoint/2010/main" val="328354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a:blip r:embed="rId2">
            <a:alphaModFix/>
          </a:blip>
          <a:srcRect/>
          <a:stretch/>
        </p:blipFill>
        <p:spPr>
          <a:xfrm>
            <a:off x="76200" y="36315"/>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1018592" y="6158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100481" y="1442365"/>
            <a:ext cx="6049528" cy="2826095"/>
          </a:xfrm>
        </p:spPr>
        <p:txBody>
          <a:bodyPr>
            <a:normAutofit lnSpcReduction="10000"/>
          </a:bodyPr>
          <a:lstStyle/>
          <a:p>
            <a:pPr marL="342900" indent="-342900" algn="just">
              <a:lnSpc>
                <a:spcPct val="100000"/>
              </a:lnSpc>
              <a:buFont typeface="+mj-lt"/>
              <a:buAutoNum type="arabicPeriod"/>
            </a:pPr>
            <a:r>
              <a:rPr lang="en-US" dirty="0"/>
              <a:t>Task Management</a:t>
            </a:r>
          </a:p>
          <a:p>
            <a:pPr marL="342900" indent="-342900" algn="just">
              <a:lnSpc>
                <a:spcPct val="100000"/>
              </a:lnSpc>
              <a:buFont typeface="+mj-lt"/>
              <a:buAutoNum type="arabicPeriod"/>
            </a:pPr>
            <a:r>
              <a:rPr lang="en-US" dirty="0"/>
              <a:t>Smart Search</a:t>
            </a:r>
          </a:p>
          <a:p>
            <a:pPr marL="342900" indent="-342900" algn="just">
              <a:lnSpc>
                <a:spcPct val="100000"/>
              </a:lnSpc>
              <a:buFont typeface="+mj-lt"/>
              <a:buAutoNum type="arabicPeriod"/>
            </a:pPr>
            <a:r>
              <a:rPr lang="en-US" dirty="0"/>
              <a:t>Automation</a:t>
            </a:r>
          </a:p>
          <a:p>
            <a:pPr marL="342900" indent="-342900" algn="just">
              <a:lnSpc>
                <a:spcPct val="100000"/>
              </a:lnSpc>
              <a:buFont typeface="+mj-lt"/>
              <a:buAutoNum type="arabicPeriod"/>
            </a:pPr>
            <a:r>
              <a:rPr lang="en-US" dirty="0"/>
              <a:t>Voice and Text Commands</a:t>
            </a:r>
          </a:p>
          <a:p>
            <a:pPr marL="342900" indent="-342900" algn="just">
              <a:lnSpc>
                <a:spcPct val="100000"/>
              </a:lnSpc>
              <a:buFont typeface="+mj-lt"/>
              <a:buAutoNum type="arabicPeriod"/>
            </a:pPr>
            <a:r>
              <a:rPr lang="en-US" dirty="0"/>
              <a:t>Calendar Integration</a:t>
            </a:r>
          </a:p>
          <a:p>
            <a:pPr marL="342900" indent="-342900" algn="just">
              <a:lnSpc>
                <a:spcPct val="100000"/>
              </a:lnSpc>
              <a:buFont typeface="+mj-lt"/>
              <a:buAutoNum type="arabicPeriod"/>
            </a:pPr>
            <a:r>
              <a:rPr lang="en-US" dirty="0"/>
              <a:t>Personalized Help</a:t>
            </a:r>
          </a:p>
          <a:p>
            <a:pPr marL="342900" indent="-342900" algn="just">
              <a:lnSpc>
                <a:spcPct val="100000"/>
              </a:lnSpc>
              <a:buFont typeface="+mj-lt"/>
              <a:buAutoNum type="arabicPeriod"/>
            </a:pPr>
            <a:r>
              <a:rPr lang="en-US" dirty="0"/>
              <a:t>Information and Answers</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102994" y="177306"/>
            <a:ext cx="6044503" cy="583800"/>
          </a:xfrm>
          <a:noFill/>
        </p:spPr>
        <p:txBody>
          <a:bodyPr/>
          <a:lstStyle/>
          <a:p>
            <a:r>
              <a:rPr lang="en-US" dirty="0"/>
              <a:t>Key Features</a:t>
            </a:r>
          </a:p>
        </p:txBody>
      </p:sp>
    </p:spTree>
    <p:extLst>
      <p:ext uri="{BB962C8B-B14F-4D97-AF65-F5344CB8AC3E}">
        <p14:creationId xmlns:p14="http://schemas.microsoft.com/office/powerpoint/2010/main" val="9404460"/>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1028</TotalTime>
  <Words>1126</Words>
  <Application>Microsoft Office PowerPoint</Application>
  <PresentationFormat>Widescreen</PresentationFormat>
  <Paragraphs>185</Paragraphs>
  <Slides>28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Meiryo UI</vt:lpstr>
      <vt:lpstr>MingLiU</vt:lpstr>
      <vt:lpstr>Arial</vt:lpstr>
      <vt:lpstr>Calibri</vt:lpstr>
      <vt:lpstr>Meiryo UI (Body)</vt:lpstr>
      <vt:lpstr>MingLiU (Headings)</vt:lpstr>
      <vt:lpstr>Wingdings</vt:lpstr>
      <vt:lpstr>Bold Tech</vt:lpstr>
      <vt:lpstr>PowerPoint Presentation</vt:lpstr>
      <vt:lpstr>Jarvis</vt:lpstr>
      <vt:lpstr>Vision and Mission of Ganpat University</vt:lpstr>
      <vt:lpstr>Vision and Mission of Computer Engineering Department</vt:lpstr>
      <vt:lpstr>Capstone Project - III Course Outcomes</vt:lpstr>
      <vt:lpstr>Outline </vt:lpstr>
      <vt:lpstr>Introduction </vt:lpstr>
      <vt:lpstr>Goal</vt:lpstr>
      <vt:lpstr>Key Features</vt:lpstr>
      <vt:lpstr>Literature Review </vt:lpstr>
      <vt:lpstr>Technology Stack</vt:lpstr>
      <vt:lpstr>How JARVIS Works</vt:lpstr>
      <vt:lpstr>Future Enhancements</vt:lpstr>
      <vt:lpstr>Benefits</vt:lpstr>
      <vt:lpstr>Case Studies</vt:lpstr>
      <vt:lpstr>ER Diagram </vt:lpstr>
      <vt:lpstr>ER Diagram</vt:lpstr>
      <vt:lpstr>ER Diagram</vt:lpstr>
      <vt:lpstr>Future Vision</vt:lpstr>
      <vt:lpstr>Prototype-1 (Home Page) </vt:lpstr>
      <vt:lpstr>Prototype-2 (Sign In)</vt:lpstr>
      <vt:lpstr>Prototype-3 (Login Page)</vt:lpstr>
      <vt:lpstr>Prototype-4 (Sign Up)</vt:lpstr>
      <vt:lpstr>Prototype-5 (Payment Method)</vt:lpstr>
      <vt:lpstr>Prototype-6 (Smart Home 1)</vt:lpstr>
      <vt:lpstr>Prototype-7 (Smart Home 2)</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Jarvis</dc:title>
  <dc:creator>Kandap Pandya</dc:creator>
  <cp:lastModifiedBy>Kandap Pandya</cp:lastModifiedBy>
  <cp:revision>14</cp:revision>
  <dcterms:created xsi:type="dcterms:W3CDTF">2024-09-09T16:31:56Z</dcterms:created>
  <dcterms:modified xsi:type="dcterms:W3CDTF">2024-11-13T16:58:02Z</dcterms:modified>
</cp:coreProperties>
</file>